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66" r:id="rId4"/>
    <p:sldId id="264" r:id="rId5"/>
    <p:sldId id="267" r:id="rId6"/>
    <p:sldId id="276" r:id="rId7"/>
    <p:sldId id="269" r:id="rId8"/>
    <p:sldId id="278" r:id="rId9"/>
    <p:sldId id="277" r:id="rId10"/>
    <p:sldId id="270" r:id="rId11"/>
    <p:sldId id="279" r:id="rId12"/>
    <p:sldId id="271" r:id="rId13"/>
    <p:sldId id="275" r:id="rId14"/>
    <p:sldId id="273" r:id="rId15"/>
    <p:sldId id="259" r:id="rId16"/>
    <p:sldId id="295" r:id="rId17"/>
    <p:sldId id="296" r:id="rId18"/>
    <p:sldId id="297" r:id="rId19"/>
    <p:sldId id="298"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80" r:id="rId34"/>
    <p:sldId id="281" r:id="rId3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Εισαγωγική Διαφάνεια" id="{0FE29500-5B63-4005-8972-4F33B924EE13}">
          <p14:sldIdLst>
            <p14:sldId id="256"/>
          </p14:sldIdLst>
        </p14:section>
        <p14:section name="Ορισμός-Εισαγωγή" id="{653F09A1-DD88-49FA-97AD-96547C33387C}">
          <p14:sldIdLst>
            <p14:sldId id="257"/>
            <p14:sldId id="266"/>
            <p14:sldId id="264"/>
          </p14:sldIdLst>
        </p14:section>
        <p14:section name="Βιοαισθητήρες" id="{760B8F0C-5752-4C42-9967-950EB1A04948}">
          <p14:sldIdLst>
            <p14:sldId id="267"/>
            <p14:sldId id="276"/>
          </p14:sldIdLst>
        </p14:section>
        <p14:section name="Εφαρμογές" id="{9A3E0D73-6312-4512-9F73-E072F7E18C6E}">
          <p14:sldIdLst>
            <p14:sldId id="269"/>
            <p14:sldId id="278"/>
            <p14:sldId id="277"/>
            <p14:sldId id="270"/>
            <p14:sldId id="279"/>
            <p14:sldId id="271"/>
            <p14:sldId id="275"/>
            <p14:sldId id="273"/>
          </p14:sldIdLst>
        </p14:section>
        <p14:section name="Υλικά Κατασκευής" id="{B20FBFBB-2C73-4D6C-8D98-54A848294088}">
          <p14:sldIdLst>
            <p14:sldId id="259"/>
          </p14:sldIdLst>
        </p14:section>
        <p14:section name="Κατασκευή" id="{C527D551-3991-4112-983D-CD0B586E6FB3}">
          <p14:sldIdLst>
            <p14:sldId id="295"/>
            <p14:sldId id="296"/>
            <p14:sldId id="297"/>
            <p14:sldId id="298"/>
            <p14:sldId id="282"/>
          </p14:sldIdLst>
        </p14:section>
        <p14:section name="Παραδείγματα" id="{6AF932ED-8842-4797-B664-90FB682E07CE}">
          <p14:sldIdLst>
            <p14:sldId id="283"/>
            <p14:sldId id="284"/>
            <p14:sldId id="285"/>
            <p14:sldId id="286"/>
            <p14:sldId id="287"/>
            <p14:sldId id="288"/>
            <p14:sldId id="289"/>
            <p14:sldId id="290"/>
          </p14:sldIdLst>
        </p14:section>
        <p14:section name="Οικονομική Ανάπτηξη και προβλέψεις" id="{FB7F6C16-7762-49F2-9C07-5CB5BE32E111}">
          <p14:sldIdLst>
            <p14:sldId id="291"/>
          </p14:sldIdLst>
        </p14:section>
        <p14:section name="Νέες τεχνολογίες" id="{5064D019-A8B4-437D-B5A0-393B74813E17}">
          <p14:sldIdLst>
            <p14:sldId id="292"/>
            <p14:sldId id="293"/>
            <p14:sldId id="294"/>
          </p14:sldIdLst>
        </p14:section>
        <p14:section name="Πολυμέσα" id="{F4A7C561-553C-4330-BFC0-8452197935A6}">
          <p14:sldIdLst>
            <p14:sldId id="280"/>
          </p14:sldIdLst>
        </p14:section>
        <p14:section name="Ερωτήσεις" id="{615F4363-32B3-4C51-BA71-2BAECB24FAF2}">
          <p14:sldIdLst>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3634"/>
    <a:srgbClr val="9AA721"/>
    <a:srgbClr val="990033"/>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250" autoAdjust="0"/>
  </p:normalViewPr>
  <p:slideViewPr>
    <p:cSldViewPr>
      <p:cViewPr>
        <p:scale>
          <a:sx n="76" d="100"/>
          <a:sy n="76" d="100"/>
        </p:scale>
        <p:origin x="-120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6CD4471C-C2D9-4C63-9248-343C568281B0}" type="datetimeFigureOut">
              <a:rPr lang="el-GR" smtClean="0"/>
              <a:t>13/2/2014</a:t>
            </a:fld>
            <a:endParaRPr lang="el-GR"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l-GR"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A5BF93B9-D469-44D7-9A20-8F4351575778}" type="slidenum">
              <a:rPr lang="el-GR" smtClean="0"/>
              <a:t>‹#›</a:t>
            </a:fld>
            <a:endParaRPr lang="el-GR"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5" name="Footer Placeholder 4"/>
          <p:cNvSpPr>
            <a:spLocks noGrp="1"/>
          </p:cNvSpPr>
          <p:nvPr>
            <p:ph type="ftr" sz="quarter" idx="11"/>
          </p:nvPr>
        </p:nvSpPr>
        <p:spPr/>
        <p:txBody>
          <a:bodyPr/>
          <a:lstStyle/>
          <a:p>
            <a:endParaRPr lang="el-GR" dirty="0"/>
          </a:p>
        </p:txBody>
      </p:sp>
      <p:sp>
        <p:nvSpPr>
          <p:cNvPr id="6" name="Slide Number Placeholder 5"/>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6" name="Footer Placeholder 5"/>
          <p:cNvSpPr>
            <a:spLocks noGrp="1"/>
          </p:cNvSpPr>
          <p:nvPr>
            <p:ph type="ftr" sz="quarter" idx="11"/>
          </p:nvPr>
        </p:nvSpPr>
        <p:spPr/>
        <p:txBody>
          <a:bodyPr/>
          <a:lstStyle/>
          <a:p>
            <a:endParaRPr lang="el-GR" dirty="0"/>
          </a:p>
        </p:txBody>
      </p:sp>
      <p:sp>
        <p:nvSpPr>
          <p:cNvPr id="7" name="Slide Number Placeholder 6"/>
          <p:cNvSpPr>
            <a:spLocks noGrp="1"/>
          </p:cNvSpPr>
          <p:nvPr>
            <p:ph type="sldNum" sz="quarter" idx="12"/>
          </p:nvPr>
        </p:nvSpPr>
        <p:spPr/>
        <p:txBody>
          <a:bodyPr/>
          <a:lstStyle/>
          <a:p>
            <a:fld id="{A5BF93B9-D469-44D7-9A20-8F4351575778}" type="slidenum">
              <a:rPr lang="el-GR" smtClean="0"/>
              <a:t>‹#›</a:t>
            </a:fld>
            <a:endParaRPr lang="el-GR" dirty="0"/>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8" name="Footer Placeholder 7"/>
          <p:cNvSpPr>
            <a:spLocks noGrp="1"/>
          </p:cNvSpPr>
          <p:nvPr>
            <p:ph type="ftr" sz="quarter" idx="11"/>
          </p:nvPr>
        </p:nvSpPr>
        <p:spPr/>
        <p:txBody>
          <a:bodyPr/>
          <a:lstStyle/>
          <a:p>
            <a:endParaRPr lang="el-GR" dirty="0"/>
          </a:p>
        </p:txBody>
      </p:sp>
      <p:sp>
        <p:nvSpPr>
          <p:cNvPr id="9" name="Slide Number Placeholder 8"/>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4" name="Footer Placeholder 3"/>
          <p:cNvSpPr>
            <a:spLocks noGrp="1"/>
          </p:cNvSpPr>
          <p:nvPr>
            <p:ph type="ftr" sz="quarter" idx="11"/>
          </p:nvPr>
        </p:nvSpPr>
        <p:spPr/>
        <p:txBody>
          <a:bodyPr/>
          <a:lstStyle/>
          <a:p>
            <a:endParaRPr lang="el-GR" dirty="0"/>
          </a:p>
        </p:txBody>
      </p:sp>
      <p:sp>
        <p:nvSpPr>
          <p:cNvPr id="5" name="Slide Number Placeholder 4"/>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3" name="Footer Placeholder 2"/>
          <p:cNvSpPr>
            <a:spLocks noGrp="1"/>
          </p:cNvSpPr>
          <p:nvPr>
            <p:ph type="ftr" sz="quarter" idx="11"/>
          </p:nvPr>
        </p:nvSpPr>
        <p:spPr/>
        <p:txBody>
          <a:bodyPr/>
          <a:lstStyle/>
          <a:p>
            <a:endParaRPr lang="el-GR" dirty="0"/>
          </a:p>
        </p:txBody>
      </p:sp>
      <p:sp>
        <p:nvSpPr>
          <p:cNvPr id="4" name="Slide Number Placeholder 3"/>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7" name="Slide Number Placeholder 6"/>
          <p:cNvSpPr>
            <a:spLocks noGrp="1"/>
          </p:cNvSpPr>
          <p:nvPr>
            <p:ph type="sldNum" sz="quarter" idx="12"/>
          </p:nvPr>
        </p:nvSpPr>
        <p:spPr/>
        <p:txBody>
          <a:bodyPr/>
          <a:lstStyle/>
          <a:p>
            <a:fld id="{A5BF93B9-D469-44D7-9A20-8F4351575778}" type="slidenum">
              <a:rPr lang="el-GR" smtClean="0"/>
              <a:t>‹#›</a:t>
            </a:fld>
            <a:endParaRPr lang="el-GR" dirty="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l-GR"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D4471C-C2D9-4C63-9248-343C568281B0}" type="datetimeFigureOut">
              <a:rPr lang="el-GR" smtClean="0"/>
              <a:t>13/2/2014</a:t>
            </a:fld>
            <a:endParaRPr lang="el-GR"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l-GR" dirty="0"/>
          </a:p>
        </p:txBody>
      </p:sp>
      <p:sp>
        <p:nvSpPr>
          <p:cNvPr id="7" name="Slide Number Placeholder 6"/>
          <p:cNvSpPr>
            <a:spLocks noGrp="1"/>
          </p:cNvSpPr>
          <p:nvPr>
            <p:ph type="sldNum" sz="quarter" idx="12"/>
          </p:nvPr>
        </p:nvSpPr>
        <p:spPr/>
        <p:txBody>
          <a:bodyPr/>
          <a:lstStyle/>
          <a:p>
            <a:fld id="{A5BF93B9-D469-44D7-9A20-8F4351575778}" type="slidenum">
              <a:rPr lang="el-GR" smtClean="0"/>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6CD4471C-C2D9-4C63-9248-343C568281B0}" type="datetimeFigureOut">
              <a:rPr lang="el-GR" smtClean="0"/>
              <a:t>13/2/2014</a:t>
            </a:fld>
            <a:endParaRPr lang="el-GR" dirty="0"/>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l-GR"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A5BF93B9-D469-44D7-9A20-8F4351575778}" type="slidenum">
              <a:rPr lang="el-GR" smtClean="0"/>
              <a:t>‹#›</a:t>
            </a:fld>
            <a:endParaRPr lang="el-GR"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Biological Micro-Electro-Mechanical Systems</a:t>
            </a:r>
            <a:endParaRPr lang="el-GR" b="1" dirty="0"/>
          </a:p>
        </p:txBody>
      </p:sp>
      <p:sp>
        <p:nvSpPr>
          <p:cNvPr id="3" name="Subtitle 2"/>
          <p:cNvSpPr>
            <a:spLocks noGrp="1"/>
          </p:cNvSpPr>
          <p:nvPr>
            <p:ph type="subTitle" idx="1"/>
          </p:nvPr>
        </p:nvSpPr>
        <p:spPr>
          <a:xfrm>
            <a:off x="222227" y="4509120"/>
            <a:ext cx="6400800" cy="1752600"/>
          </a:xfrm>
        </p:spPr>
        <p:txBody>
          <a:bodyPr/>
          <a:lstStyle/>
          <a:p>
            <a:r>
              <a:rPr lang="el-GR" dirty="0" smtClean="0"/>
              <a:t>Κίτσος Γιάννης 02109639</a:t>
            </a:r>
          </a:p>
          <a:p>
            <a:r>
              <a:rPr lang="el-GR" dirty="0" smtClean="0"/>
              <a:t>Γεωργακοπούλου Μαντώ 02109097</a:t>
            </a:r>
            <a:endParaRPr lang="el-GR" dirty="0"/>
          </a:p>
        </p:txBody>
      </p:sp>
      <p:pic>
        <p:nvPicPr>
          <p:cNvPr id="4" name="Picture 3" descr="C:\Users\Vasilis\Desktop\Capture.PNG"/>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2306320" cy="1805305"/>
          </a:xfrm>
          <a:prstGeom prst="rect">
            <a:avLst/>
          </a:prstGeom>
          <a:noFill/>
          <a:ln>
            <a:noFill/>
          </a:ln>
        </p:spPr>
      </p:pic>
    </p:spTree>
    <p:extLst>
      <p:ext uri="{BB962C8B-B14F-4D97-AF65-F5344CB8AC3E}">
        <p14:creationId xmlns:p14="http://schemas.microsoft.com/office/powerpoint/2010/main" val="28077691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pPr lvl="0"/>
            <a:r>
              <a:rPr lang="el-GR" sz="2800" b="1" dirty="0">
                <a:ea typeface="Calibri"/>
                <a:cs typeface="Times New Roman"/>
              </a:rPr>
              <a:t>Λήψη φαρμάκων </a:t>
            </a:r>
            <a:endParaRPr lang="el-GR" sz="2800" b="1" dirty="0" smtClean="0">
              <a:ea typeface="Calibri"/>
              <a:cs typeface="Times New Roman"/>
            </a:endParaRPr>
          </a:p>
          <a:p>
            <a:pPr marL="0" lvl="0" indent="0">
              <a:buNone/>
            </a:pPr>
            <a:r>
              <a:rPr lang="en-US" dirty="0" smtClean="0">
                <a:ea typeface="Calibri"/>
                <a:cs typeface="Times New Roman"/>
              </a:rPr>
              <a:t>(</a:t>
            </a:r>
            <a:r>
              <a:rPr lang="el-GR" dirty="0" smtClean="0">
                <a:ea typeface="Calibri"/>
                <a:cs typeface="Times New Roman"/>
              </a:rPr>
              <a:t>παροχή ινσουλίνης</a:t>
            </a:r>
            <a:r>
              <a:rPr lang="en-US" dirty="0" smtClean="0">
                <a:ea typeface="Calibri"/>
                <a:cs typeface="Times New Roman"/>
              </a:rPr>
              <a:t>, </a:t>
            </a:r>
            <a:r>
              <a:rPr lang="el-GR" dirty="0">
                <a:ea typeface="Calibri"/>
                <a:cs typeface="Times New Roman"/>
              </a:rPr>
              <a:t>παροχή </a:t>
            </a:r>
            <a:r>
              <a:rPr lang="el-GR" dirty="0" smtClean="0">
                <a:ea typeface="Calibri"/>
                <a:cs typeface="Times New Roman"/>
              </a:rPr>
              <a:t>μορφίνης</a:t>
            </a:r>
            <a:r>
              <a:rPr lang="en-US" dirty="0" smtClean="0">
                <a:ea typeface="Calibri"/>
                <a:cs typeface="Times New Roman"/>
              </a:rPr>
              <a:t> </a:t>
            </a:r>
            <a:r>
              <a:rPr lang="el-GR" dirty="0" smtClean="0">
                <a:ea typeface="Calibri"/>
                <a:cs typeface="Times New Roman"/>
              </a:rPr>
              <a:t>στη </a:t>
            </a:r>
            <a:r>
              <a:rPr lang="el-GR" dirty="0">
                <a:ea typeface="Calibri"/>
                <a:cs typeface="Times New Roman"/>
              </a:rPr>
              <a:t>σπονδυλική </a:t>
            </a:r>
            <a:r>
              <a:rPr lang="el-GR" dirty="0" smtClean="0">
                <a:ea typeface="Calibri"/>
                <a:cs typeface="Times New Roman"/>
              </a:rPr>
              <a:t>στήλη</a:t>
            </a:r>
            <a:r>
              <a:rPr lang="en-US" dirty="0" smtClean="0">
                <a:ea typeface="Calibri"/>
                <a:cs typeface="Times New Roman"/>
              </a:rPr>
              <a:t>, </a:t>
            </a:r>
            <a:r>
              <a:rPr lang="el-GR" dirty="0">
                <a:ea typeface="Calibri"/>
                <a:cs typeface="Times New Roman"/>
              </a:rPr>
              <a:t>αποφυγή ανοσολογικής απόρριψης ενός </a:t>
            </a:r>
            <a:r>
              <a:rPr lang="el-GR" dirty="0" smtClean="0">
                <a:ea typeface="Calibri"/>
                <a:cs typeface="Times New Roman"/>
              </a:rPr>
              <a:t>μοσχεύματος</a:t>
            </a:r>
            <a:r>
              <a:rPr lang="en-US" dirty="0" smtClean="0">
                <a:ea typeface="Calibri"/>
                <a:cs typeface="Times New Roman"/>
              </a:rPr>
              <a:t>)</a:t>
            </a:r>
          </a:p>
          <a:p>
            <a:pPr lvl="0"/>
            <a:r>
              <a:rPr lang="el-GR" sz="2800" b="1" dirty="0" smtClean="0">
                <a:ea typeface="Calibri"/>
                <a:cs typeface="Times New Roman"/>
              </a:rPr>
              <a:t>Οπτική</a:t>
            </a:r>
            <a:endParaRPr lang="el-GR" sz="2800" b="1" dirty="0">
              <a:ea typeface="Calibri"/>
              <a:cs typeface="Times New Roman"/>
            </a:endParaRPr>
          </a:p>
          <a:p>
            <a:pPr marL="0" lvl="0" indent="0">
              <a:buNone/>
            </a:pPr>
            <a:r>
              <a:rPr lang="en-US" dirty="0" smtClean="0">
                <a:ea typeface="Calibri"/>
                <a:cs typeface="Times New Roman"/>
              </a:rPr>
              <a:t>(</a:t>
            </a:r>
            <a:r>
              <a:rPr lang="el-GR" dirty="0" smtClean="0">
                <a:ea typeface="Calibri"/>
                <a:cs typeface="Times New Roman"/>
              </a:rPr>
              <a:t>μέτρηση </a:t>
            </a:r>
            <a:r>
              <a:rPr lang="el-GR" dirty="0">
                <a:ea typeface="Calibri"/>
                <a:cs typeface="Times New Roman"/>
              </a:rPr>
              <a:t>πίεσης στο εσωτερικό του βολβού του </a:t>
            </a:r>
            <a:r>
              <a:rPr lang="el-GR" dirty="0" smtClean="0">
                <a:ea typeface="Calibri"/>
                <a:cs typeface="Times New Roman"/>
              </a:rPr>
              <a:t>ματιού</a:t>
            </a:r>
            <a:r>
              <a:rPr lang="en-US" dirty="0" smtClean="0">
                <a:ea typeface="Calibri"/>
                <a:cs typeface="Times New Roman"/>
              </a:rPr>
              <a:t>, </a:t>
            </a:r>
            <a:r>
              <a:rPr lang="el-GR" dirty="0" smtClean="0">
                <a:ea typeface="Calibri"/>
                <a:cs typeface="Times New Roman"/>
              </a:rPr>
              <a:t>τεχνητός</a:t>
            </a:r>
            <a:r>
              <a:rPr lang="en-US" dirty="0" smtClean="0">
                <a:ea typeface="Calibri"/>
                <a:cs typeface="Times New Roman"/>
              </a:rPr>
              <a:t> </a:t>
            </a:r>
            <a:r>
              <a:rPr lang="el-GR" dirty="0" smtClean="0">
                <a:ea typeface="Calibri"/>
                <a:cs typeface="Times New Roman"/>
              </a:rPr>
              <a:t>αμφιβληστροειδής χιτώνας</a:t>
            </a:r>
            <a:r>
              <a:rPr lang="en-US" dirty="0" smtClean="0">
                <a:ea typeface="Calibri"/>
                <a:cs typeface="Times New Roman"/>
              </a:rPr>
              <a:t>)</a:t>
            </a:r>
          </a:p>
          <a:p>
            <a:endParaRPr lang="el-GR" dirty="0"/>
          </a:p>
        </p:txBody>
      </p:sp>
      <p:pic>
        <p:nvPicPr>
          <p:cNvPr id="4" name="Picture 3" descr="C:\Users\Μαντώ\Desktop\φε.JPG"/>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501008"/>
            <a:ext cx="3888432" cy="2565643"/>
          </a:xfrm>
          <a:prstGeom prst="rect">
            <a:avLst/>
          </a:prstGeom>
          <a:noFill/>
          <a:ln>
            <a:noFill/>
          </a:ln>
        </p:spPr>
      </p:pic>
    </p:spTree>
    <p:extLst>
      <p:ext uri="{BB962C8B-B14F-4D97-AF65-F5344CB8AC3E}">
        <p14:creationId xmlns:p14="http://schemas.microsoft.com/office/powerpoint/2010/main" val="37792159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5721499"/>
          </a:xfrm>
        </p:spPr>
        <p:txBody>
          <a:bodyPr>
            <a:normAutofit fontScale="92500"/>
          </a:bodyPr>
          <a:lstStyle/>
          <a:p>
            <a:pPr lvl="0"/>
            <a:r>
              <a:rPr lang="el-GR" sz="3000" b="1" dirty="0">
                <a:ea typeface="Calibri"/>
                <a:cs typeface="Times New Roman"/>
              </a:rPr>
              <a:t>Καρδιολογία</a:t>
            </a:r>
            <a:r>
              <a:rPr lang="en-US" sz="3000" b="1" dirty="0">
                <a:ea typeface="Calibri"/>
                <a:cs typeface="Times New Roman"/>
              </a:rPr>
              <a:t> </a:t>
            </a:r>
            <a:endParaRPr lang="el-GR" sz="3000" b="1" dirty="0">
              <a:ea typeface="Calibri"/>
              <a:cs typeface="Times New Roman"/>
            </a:endParaRPr>
          </a:p>
          <a:p>
            <a:pPr marL="0" lvl="0" indent="0">
              <a:buNone/>
            </a:pPr>
            <a:r>
              <a:rPr lang="en-US" sz="3000" dirty="0">
                <a:ea typeface="Calibri"/>
                <a:cs typeface="Times New Roman"/>
              </a:rPr>
              <a:t>(</a:t>
            </a:r>
            <a:r>
              <a:rPr lang="el-GR" sz="3000" dirty="0">
                <a:ea typeface="Calibri"/>
                <a:cs typeface="Times New Roman"/>
              </a:rPr>
              <a:t>μέτρηση πίεσης της καρδιάς και των καρδιακών παλμών για αποφυγή καρδιακής ανακοπής)</a:t>
            </a:r>
          </a:p>
          <a:p>
            <a:pPr lvl="0"/>
            <a:r>
              <a:rPr lang="el-GR" sz="3000" b="1" dirty="0">
                <a:ea typeface="Calibri"/>
                <a:cs typeface="Times New Roman"/>
              </a:rPr>
              <a:t>Ακουστική</a:t>
            </a:r>
            <a:r>
              <a:rPr lang="el-GR" sz="3000" dirty="0">
                <a:ea typeface="Calibri"/>
                <a:cs typeface="Times New Roman"/>
              </a:rPr>
              <a:t> </a:t>
            </a:r>
          </a:p>
          <a:p>
            <a:pPr marL="0" lvl="0" indent="0">
              <a:buNone/>
            </a:pPr>
            <a:r>
              <a:rPr lang="el-GR" sz="3000" dirty="0">
                <a:ea typeface="Calibri"/>
                <a:cs typeface="Times New Roman"/>
              </a:rPr>
              <a:t>(δημιουργία τεχνητού κοχλία για το αυτί, αποκατάσταση της </a:t>
            </a:r>
            <a:r>
              <a:rPr lang="el-GR" sz="3000" dirty="0" smtClean="0">
                <a:ea typeface="Calibri"/>
                <a:cs typeface="Times New Roman"/>
              </a:rPr>
              <a:t>ακοής</a:t>
            </a:r>
            <a:r>
              <a:rPr lang="el-GR" sz="3000" dirty="0">
                <a:ea typeface="Calibri"/>
                <a:cs typeface="Times New Roman"/>
              </a:rPr>
              <a:t>)</a:t>
            </a:r>
          </a:p>
          <a:p>
            <a:r>
              <a:rPr lang="en-US" sz="3000" b="1" dirty="0">
                <a:ea typeface="Calibri"/>
                <a:cs typeface="Times New Roman"/>
              </a:rPr>
              <a:t>Microfluidics</a:t>
            </a:r>
            <a:r>
              <a:rPr lang="el-GR" sz="3000" dirty="0">
                <a:ea typeface="Calibri"/>
                <a:cs typeface="Times New Roman"/>
              </a:rPr>
              <a:t> </a:t>
            </a:r>
          </a:p>
          <a:p>
            <a:pPr marL="0" indent="0">
              <a:buNone/>
            </a:pPr>
            <a:r>
              <a:rPr lang="el-GR" sz="3000" dirty="0">
                <a:ea typeface="Calibri"/>
                <a:cs typeface="Times New Roman"/>
              </a:rPr>
              <a:t>(ολοκληρωμένα μικρο</a:t>
            </a:r>
            <a:r>
              <a:rPr lang="en-US" sz="3000" dirty="0">
                <a:ea typeface="Calibri"/>
                <a:cs typeface="Times New Roman"/>
              </a:rPr>
              <a:t>chip</a:t>
            </a:r>
            <a:r>
              <a:rPr lang="el-GR" sz="3000" dirty="0">
                <a:ea typeface="Calibri"/>
                <a:cs typeface="Times New Roman"/>
              </a:rPr>
              <a:t> επιτρέπουν διαχωρισμούς, χημικές αντιδράσεις και αναλυτικές μετρήσεις με τη χρήση πολύ μικρών ποσοτήτων του δείγματος προς εξέταση)</a:t>
            </a:r>
          </a:p>
          <a:p>
            <a:pPr marL="0" indent="0">
              <a:buNone/>
            </a:pPr>
            <a:endParaRPr lang="el-GR" dirty="0"/>
          </a:p>
        </p:txBody>
      </p:sp>
    </p:spTree>
    <p:extLst>
      <p:ext uri="{BB962C8B-B14F-4D97-AF65-F5344CB8AC3E}">
        <p14:creationId xmlns:p14="http://schemas.microsoft.com/office/powerpoint/2010/main" val="41138997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692696"/>
            <a:ext cx="8229600" cy="5865515"/>
          </a:xfrm>
        </p:spPr>
        <p:txBody>
          <a:bodyPr anchor="ctr">
            <a:normAutofit/>
          </a:bodyPr>
          <a:lstStyle/>
          <a:p>
            <a:r>
              <a:rPr lang="el-GR" sz="3000" b="1" dirty="0" smtClean="0">
                <a:ea typeface="Calibri"/>
                <a:cs typeface="Times New Roman"/>
              </a:rPr>
              <a:t>Πρωτεΐνες </a:t>
            </a:r>
          </a:p>
          <a:p>
            <a:pPr marL="0" indent="0">
              <a:buNone/>
            </a:pPr>
            <a:r>
              <a:rPr lang="el-GR" sz="2800" dirty="0" smtClean="0">
                <a:ea typeface="Calibri"/>
                <a:cs typeface="Times New Roman"/>
              </a:rPr>
              <a:t>(ταυτόχρονη </a:t>
            </a:r>
            <a:r>
              <a:rPr lang="el-GR" sz="2800" dirty="0">
                <a:ea typeface="Calibri"/>
                <a:cs typeface="Times New Roman"/>
              </a:rPr>
              <a:t>ανάλυση χιλιάδων πρωτεϊνών σε ένα μόνο </a:t>
            </a:r>
            <a:r>
              <a:rPr lang="el-GR" sz="2800" dirty="0" smtClean="0">
                <a:ea typeface="Calibri"/>
                <a:cs typeface="Times New Roman"/>
              </a:rPr>
              <a:t>πείραμα)</a:t>
            </a:r>
          </a:p>
          <a:p>
            <a:pPr lvl="0">
              <a:lnSpc>
                <a:spcPct val="150000"/>
              </a:lnSpc>
            </a:pPr>
            <a:r>
              <a:rPr lang="el-GR" sz="3000" b="1" dirty="0" smtClean="0">
                <a:ea typeface="Calibri"/>
                <a:cs typeface="Times New Roman"/>
              </a:rPr>
              <a:t>Βιοσυμβατότητα </a:t>
            </a:r>
          </a:p>
          <a:p>
            <a:pPr marL="0" lvl="0" indent="0">
              <a:buNone/>
            </a:pPr>
            <a:r>
              <a:rPr lang="el-GR" sz="2800" dirty="0" smtClean="0">
                <a:ea typeface="Calibri"/>
                <a:cs typeface="Times New Roman"/>
              </a:rPr>
              <a:t>(εξετάζεται εάν </a:t>
            </a:r>
            <a:r>
              <a:rPr lang="el-GR" sz="2800" dirty="0">
                <a:ea typeface="Calibri"/>
                <a:cs typeface="Times New Roman"/>
              </a:rPr>
              <a:t>είναι το υλικό ασφαλές και εάν έχει τις απαραίτητες φυσικές και μηχανικές ιδιότητες ώστε να ανταπεξέλθει στη λειτουργία που </a:t>
            </a:r>
            <a:r>
              <a:rPr lang="el-GR" sz="2800" dirty="0" smtClean="0">
                <a:ea typeface="Calibri"/>
                <a:cs typeface="Times New Roman"/>
              </a:rPr>
              <a:t>προορίζεται)</a:t>
            </a:r>
          </a:p>
          <a:p>
            <a:pPr>
              <a:lnSpc>
                <a:spcPct val="150000"/>
              </a:lnSpc>
            </a:pPr>
            <a:r>
              <a:rPr lang="el-GR" sz="3000" b="1" dirty="0">
                <a:ea typeface="Calibri"/>
                <a:cs typeface="Times New Roman"/>
              </a:rPr>
              <a:t>Κρανιακές βλάβες </a:t>
            </a:r>
          </a:p>
          <a:p>
            <a:pPr marL="0" indent="0">
              <a:buNone/>
            </a:pPr>
            <a:r>
              <a:rPr lang="el-GR" sz="2800" dirty="0">
                <a:ea typeface="Calibri"/>
                <a:cs typeface="Times New Roman"/>
              </a:rPr>
              <a:t>(μέτρηση πίεσης στο εσωτερικό του κρανίου)</a:t>
            </a:r>
            <a:endParaRPr lang="el-GR" sz="2800" b="1" dirty="0">
              <a:ea typeface="Calibri"/>
              <a:cs typeface="Times New Roman"/>
            </a:endParaRPr>
          </a:p>
          <a:p>
            <a:pPr marL="0" lvl="0" indent="0">
              <a:buNone/>
            </a:pPr>
            <a:endParaRPr lang="el-GR" dirty="0">
              <a:ea typeface="Calibri"/>
              <a:cs typeface="Times New Roman"/>
            </a:endParaRPr>
          </a:p>
          <a:p>
            <a:endParaRPr lang="el-GR" dirty="0"/>
          </a:p>
        </p:txBody>
      </p:sp>
    </p:spTree>
    <p:extLst>
      <p:ext uri="{BB962C8B-B14F-4D97-AF65-F5344CB8AC3E}">
        <p14:creationId xmlns:p14="http://schemas.microsoft.com/office/powerpoint/2010/main" val="35768421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124744"/>
            <a:ext cx="8229600" cy="5472607"/>
          </a:xfrm>
        </p:spPr>
        <p:txBody>
          <a:bodyPr anchor="ctr">
            <a:normAutofit/>
          </a:bodyPr>
          <a:lstStyle/>
          <a:p>
            <a:r>
              <a:rPr lang="el-GR" sz="3000" b="1" dirty="0">
                <a:ea typeface="Calibri"/>
                <a:cs typeface="Times New Roman"/>
              </a:rPr>
              <a:t>Εμβιομηχανική </a:t>
            </a:r>
            <a:r>
              <a:rPr lang="el-GR" sz="3000" b="1" dirty="0" smtClean="0">
                <a:ea typeface="Calibri"/>
                <a:cs typeface="Times New Roman"/>
              </a:rPr>
              <a:t>χόνδρου </a:t>
            </a:r>
          </a:p>
          <a:p>
            <a:pPr marL="0" indent="0">
              <a:buNone/>
            </a:pPr>
            <a:r>
              <a:rPr lang="el-GR" sz="2800" dirty="0" smtClean="0">
                <a:ea typeface="Calibri"/>
                <a:cs typeface="Times New Roman"/>
              </a:rPr>
              <a:t>(</a:t>
            </a:r>
            <a:r>
              <a:rPr lang="el-GR" sz="2800" dirty="0">
                <a:ea typeface="Calibri"/>
                <a:cs typeface="Times New Roman"/>
              </a:rPr>
              <a:t>ανάπτυξη βιώσιμων υποκατάστατων τα οποία αποκαθιστούν, διατηρούν ή βελτιώνουν τη λειτουργία του ανθρώπινου </a:t>
            </a:r>
            <a:r>
              <a:rPr lang="el-GR" sz="2800" dirty="0" smtClean="0">
                <a:ea typeface="Calibri"/>
                <a:cs typeface="Times New Roman"/>
              </a:rPr>
              <a:t>χόνδρου)</a:t>
            </a:r>
          </a:p>
          <a:p>
            <a:pPr>
              <a:lnSpc>
                <a:spcPct val="200000"/>
              </a:lnSpc>
            </a:pPr>
            <a:r>
              <a:rPr lang="el-GR" sz="3000" b="1" dirty="0" smtClean="0">
                <a:ea typeface="Calibri"/>
                <a:cs typeface="Times New Roman"/>
              </a:rPr>
              <a:t>Σπονδυλική στήλη </a:t>
            </a:r>
          </a:p>
          <a:p>
            <a:pPr marL="0" indent="0">
              <a:buNone/>
            </a:pPr>
            <a:r>
              <a:rPr lang="el-GR" sz="2800" dirty="0" smtClean="0">
                <a:ea typeface="Calibri"/>
                <a:cs typeface="Times New Roman"/>
              </a:rPr>
              <a:t>(ενσωματωμένο </a:t>
            </a:r>
            <a:r>
              <a:rPr lang="el-GR" sz="2800" dirty="0">
                <a:ea typeface="Calibri"/>
                <a:cs typeface="Times New Roman"/>
              </a:rPr>
              <a:t>εμφύτευμα που μπορεί να επαναφέρει την δυνατότητα της κίνησης σε άτομα με τραυματισμούς στην σπονδυλική </a:t>
            </a:r>
            <a:r>
              <a:rPr lang="el-GR" sz="2800" dirty="0" smtClean="0">
                <a:ea typeface="Calibri"/>
                <a:cs typeface="Times New Roman"/>
              </a:rPr>
              <a:t>στήλη)</a:t>
            </a:r>
          </a:p>
          <a:p>
            <a:pPr marL="0" indent="0">
              <a:buNone/>
            </a:pPr>
            <a:endParaRPr lang="el-GR" b="1" dirty="0" smtClean="0">
              <a:ea typeface="Calibri"/>
              <a:cs typeface="Times New Roman"/>
            </a:endParaRPr>
          </a:p>
          <a:p>
            <a:endParaRPr lang="el-GR" dirty="0"/>
          </a:p>
        </p:txBody>
      </p:sp>
    </p:spTree>
    <p:extLst>
      <p:ext uri="{BB962C8B-B14F-4D97-AF65-F5344CB8AC3E}">
        <p14:creationId xmlns:p14="http://schemas.microsoft.com/office/powerpoint/2010/main" val="93887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340768"/>
            <a:ext cx="8229600" cy="5721499"/>
          </a:xfrm>
        </p:spPr>
        <p:txBody>
          <a:bodyPr anchor="ctr">
            <a:normAutofit fontScale="92500" lnSpcReduction="20000"/>
          </a:bodyPr>
          <a:lstStyle/>
          <a:p>
            <a:pPr lvl="0"/>
            <a:r>
              <a:rPr lang="el-GR" sz="3200" b="1" dirty="0">
                <a:ea typeface="Calibri"/>
                <a:cs typeface="Times New Roman"/>
              </a:rPr>
              <a:t>Περιβάλλο</a:t>
            </a:r>
            <a:r>
              <a:rPr lang="el-GR" sz="3000" b="1" dirty="0">
                <a:ea typeface="Calibri"/>
                <a:cs typeface="Times New Roman"/>
              </a:rPr>
              <a:t>ν</a:t>
            </a:r>
          </a:p>
          <a:p>
            <a:pPr marL="0" lvl="0" indent="0" algn="just">
              <a:lnSpc>
                <a:spcPct val="115000"/>
              </a:lnSpc>
              <a:buNone/>
            </a:pPr>
            <a:r>
              <a:rPr lang="el-GR" sz="3000" dirty="0">
                <a:ea typeface="Calibri"/>
                <a:cs typeface="Times New Roman"/>
              </a:rPr>
              <a:t>(έλεγχος των επιπέδων της διοξίνης στο περιβάλλον μέσω ενός γονιδίου της πυγολαμπίδας, πρόβλεψη της θανατηφόρου τοξικότητας των χημικών στους ανθρώπους, ταχεία ανίχνευση και έγκαιρη προειδοποίηση για την ύπαρξη παθογόνων στον αέρα ή το νερό</a:t>
            </a:r>
            <a:r>
              <a:rPr lang="el-GR" sz="3000" dirty="0" smtClean="0">
                <a:ea typeface="Calibri"/>
                <a:cs typeface="Times New Roman"/>
              </a:rPr>
              <a:t>).</a:t>
            </a:r>
          </a:p>
          <a:p>
            <a:pPr>
              <a:lnSpc>
                <a:spcPct val="170000"/>
              </a:lnSpc>
            </a:pPr>
            <a:r>
              <a:rPr lang="el-GR" sz="3200" b="1" dirty="0">
                <a:ea typeface="Calibri"/>
                <a:cs typeface="Times New Roman"/>
              </a:rPr>
              <a:t>Ζητήματα εθνικής ασφάλειας </a:t>
            </a:r>
          </a:p>
          <a:p>
            <a:pPr marL="0" indent="0">
              <a:buNone/>
            </a:pPr>
            <a:r>
              <a:rPr lang="el-GR" sz="3000" dirty="0">
                <a:solidFill>
                  <a:srgbClr val="000000"/>
                </a:solidFill>
                <a:ea typeface="Calibri"/>
                <a:cs typeface="Times New Roman"/>
              </a:rPr>
              <a:t>(αισθητήρες μπορούν να ανιχνεύουν, ταξινομούν και ταυτοποιούν ένα βιολογικό ή χημικό στόχο, γνώση ύπαρξης νερού ή εδάφους σε παραμεθόριες περιοχές)</a:t>
            </a:r>
            <a:endParaRPr lang="el-GR" sz="3000" dirty="0">
              <a:ea typeface="Calibri"/>
              <a:cs typeface="Times New Roman"/>
            </a:endParaRPr>
          </a:p>
          <a:p>
            <a:pPr algn="just">
              <a:lnSpc>
                <a:spcPct val="115000"/>
              </a:lnSpc>
            </a:pPr>
            <a:endParaRPr lang="el-GR" sz="3000" dirty="0" smtClean="0">
              <a:ea typeface="Calibri"/>
              <a:cs typeface="Times New Roman"/>
            </a:endParaRPr>
          </a:p>
          <a:p>
            <a:pPr marL="0" lvl="0" indent="0" algn="just">
              <a:lnSpc>
                <a:spcPct val="115000"/>
              </a:lnSpc>
              <a:buNone/>
            </a:pPr>
            <a:endParaRPr lang="el-GR" sz="3000" dirty="0">
              <a:ea typeface="Calibri"/>
              <a:cs typeface="Times New Roman"/>
            </a:endParaRPr>
          </a:p>
          <a:p>
            <a:endParaRPr lang="el-GR" dirty="0"/>
          </a:p>
        </p:txBody>
      </p:sp>
    </p:spTree>
    <p:extLst>
      <p:ext uri="{BB962C8B-B14F-4D97-AF65-F5344CB8AC3E}">
        <p14:creationId xmlns:p14="http://schemas.microsoft.com/office/powerpoint/2010/main" val="16161681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l-GR" b="1" dirty="0">
                <a:solidFill>
                  <a:srgbClr val="943634"/>
                </a:solidFill>
                <a:ea typeface="Calibri"/>
                <a:cs typeface="Times New Roman"/>
              </a:rPr>
              <a:t>Υλικά κατασκευής</a:t>
            </a:r>
            <a:r>
              <a:rPr lang="el-GR" dirty="0">
                <a:ea typeface="Calibri"/>
                <a:cs typeface="Times New Roman"/>
              </a:rPr>
              <a:t/>
            </a:r>
            <a:br>
              <a:rPr lang="el-GR" dirty="0">
                <a:ea typeface="Calibri"/>
                <a:cs typeface="Times New Roman"/>
              </a:rPr>
            </a:br>
            <a:endParaRPr lang="el-GR" dirty="0"/>
          </a:p>
        </p:txBody>
      </p:sp>
      <p:sp>
        <p:nvSpPr>
          <p:cNvPr id="3" name="Content Placeholder 2"/>
          <p:cNvSpPr>
            <a:spLocks noGrp="1"/>
          </p:cNvSpPr>
          <p:nvPr>
            <p:ph idx="1"/>
          </p:nvPr>
        </p:nvSpPr>
        <p:spPr/>
        <p:txBody>
          <a:bodyPr>
            <a:normAutofit lnSpcReduction="10000"/>
          </a:bodyPr>
          <a:lstStyle/>
          <a:p>
            <a:r>
              <a:rPr lang="el-GR" dirty="0" smtClean="0">
                <a:ea typeface="Calibri"/>
                <a:cs typeface="Times New Roman"/>
              </a:rPr>
              <a:t>Πυρίτιο</a:t>
            </a:r>
          </a:p>
          <a:p>
            <a:r>
              <a:rPr lang="el-GR" dirty="0" smtClean="0">
                <a:ea typeface="Calibri"/>
                <a:cs typeface="Times New Roman"/>
              </a:rPr>
              <a:t>Πολυμερή</a:t>
            </a:r>
          </a:p>
          <a:p>
            <a:r>
              <a:rPr lang="el-GR" dirty="0" smtClean="0">
                <a:ea typeface="Calibri"/>
                <a:cs typeface="Times New Roman"/>
              </a:rPr>
              <a:t>Μέταλλα</a:t>
            </a:r>
          </a:p>
          <a:p>
            <a:r>
              <a:rPr lang="el-GR" dirty="0" smtClean="0">
                <a:ea typeface="Calibri"/>
                <a:cs typeface="Times New Roman"/>
              </a:rPr>
              <a:t>Κεραμικά</a:t>
            </a:r>
          </a:p>
          <a:p>
            <a:r>
              <a:rPr lang="el-GR" dirty="0" smtClean="0">
                <a:ea typeface="Calibri"/>
                <a:cs typeface="Times New Roman"/>
              </a:rPr>
              <a:t>Βιολογικά υλικά</a:t>
            </a:r>
          </a:p>
          <a:p>
            <a:r>
              <a:rPr lang="el-GR" dirty="0" smtClean="0">
                <a:ea typeface="Calibri"/>
                <a:cs typeface="Times New Roman"/>
              </a:rPr>
              <a:t>Χαρτί</a:t>
            </a:r>
          </a:p>
          <a:p>
            <a:r>
              <a:rPr lang="el-GR" dirty="0" smtClean="0">
                <a:ea typeface="Calibri"/>
                <a:cs typeface="Times New Roman"/>
              </a:rPr>
              <a:t>Electrokinetics</a:t>
            </a:r>
          </a:p>
          <a:p>
            <a:r>
              <a:rPr lang="el-GR" dirty="0">
                <a:ea typeface="Calibri"/>
                <a:cs typeface="Times New Roman"/>
              </a:rPr>
              <a:t>Microfluidic</a:t>
            </a:r>
            <a:r>
              <a:rPr lang="en-US" dirty="0" smtClean="0">
                <a:ea typeface="Calibri"/>
                <a:cs typeface="Times New Roman"/>
              </a:rPr>
              <a:t>s</a:t>
            </a:r>
            <a:endParaRPr lang="el-GR"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dirty="0" smtClean="0">
              <a:ea typeface="Calibri"/>
              <a:cs typeface="Times New Roman"/>
            </a:endParaRPr>
          </a:p>
        </p:txBody>
      </p:sp>
    </p:spTree>
    <p:extLst>
      <p:ext uri="{BB962C8B-B14F-4D97-AF65-F5344CB8AC3E}">
        <p14:creationId xmlns:p14="http://schemas.microsoft.com/office/powerpoint/2010/main" val="25162001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l-GR" b="1" dirty="0">
                <a:solidFill>
                  <a:srgbClr val="943634"/>
                </a:solidFill>
                <a:ea typeface="Calibri"/>
                <a:cs typeface="Times New Roman"/>
              </a:rPr>
              <a:t>Μέθοδοι </a:t>
            </a:r>
            <a:r>
              <a:rPr lang="el-GR" b="1" dirty="0" smtClean="0">
                <a:solidFill>
                  <a:srgbClr val="943634"/>
                </a:solidFill>
                <a:ea typeface="Calibri"/>
                <a:cs typeface="Times New Roman"/>
              </a:rPr>
              <a:t>κατασκευής</a:t>
            </a:r>
            <a:endParaRPr lang="el-GR" dirty="0">
              <a:solidFill>
                <a:schemeClr val="accent3">
                  <a:lumMod val="75000"/>
                </a:schemeClr>
              </a:solidFill>
            </a:endParaRPr>
          </a:p>
        </p:txBody>
      </p:sp>
      <p:sp>
        <p:nvSpPr>
          <p:cNvPr id="3" name="Content Placeholder 2"/>
          <p:cNvSpPr>
            <a:spLocks noGrp="1"/>
          </p:cNvSpPr>
          <p:nvPr>
            <p:ph idx="1"/>
          </p:nvPr>
        </p:nvSpPr>
        <p:spPr/>
        <p:txBody>
          <a:bodyPr/>
          <a:lstStyle/>
          <a:p>
            <a:r>
              <a:rPr lang="el-GR" dirty="0" smtClean="0"/>
              <a:t>Λιθογραφία</a:t>
            </a:r>
            <a:r>
              <a:rPr lang="en-US" dirty="0" smtClean="0"/>
              <a:t> (</a:t>
            </a:r>
            <a:r>
              <a:rPr lang="el-GR" dirty="0" smtClean="0"/>
              <a:t>φωτολιθογραφία)</a:t>
            </a:r>
          </a:p>
          <a:p>
            <a:r>
              <a:rPr lang="en-US" dirty="0" smtClean="0"/>
              <a:t>Micromachining</a:t>
            </a:r>
          </a:p>
          <a:p>
            <a:pPr marL="68580" indent="0">
              <a:buNone/>
            </a:pPr>
            <a:endParaRPr lang="el-GR" dirty="0"/>
          </a:p>
        </p:txBody>
      </p:sp>
    </p:spTree>
    <p:extLst>
      <p:ext uri="{BB962C8B-B14F-4D97-AF65-F5344CB8AC3E}">
        <p14:creationId xmlns:p14="http://schemas.microsoft.com/office/powerpoint/2010/main" val="42199849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Μαντώ\Σχολή\9ο Εξάμηνο\Βιοιατρική τεχνολογία\Διαφάνειες\Capture.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5696" y="692696"/>
            <a:ext cx="4608512" cy="5164559"/>
          </a:xfrm>
          <a:prstGeom prst="rect">
            <a:avLst/>
          </a:prstGeom>
          <a:noFill/>
          <a:ln>
            <a:noFill/>
          </a:ln>
        </p:spPr>
      </p:pic>
    </p:spTree>
    <p:extLst>
      <p:ext uri="{BB962C8B-B14F-4D97-AF65-F5344CB8AC3E}">
        <p14:creationId xmlns:p14="http://schemas.microsoft.com/office/powerpoint/2010/main" val="9198055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solidFill>
                  <a:srgbClr val="943634"/>
                </a:solidFill>
              </a:rPr>
              <a:t>B</a:t>
            </a:r>
            <a:r>
              <a:rPr lang="el-GR" b="1" dirty="0" err="1" smtClean="0">
                <a:solidFill>
                  <a:srgbClr val="943634"/>
                </a:solidFill>
              </a:rPr>
              <a:t>ulk</a:t>
            </a:r>
            <a:r>
              <a:rPr lang="el-GR" b="1" dirty="0" smtClean="0">
                <a:solidFill>
                  <a:srgbClr val="943634"/>
                </a:solidFill>
              </a:rPr>
              <a:t> </a:t>
            </a:r>
            <a:r>
              <a:rPr lang="el-GR" b="1" dirty="0">
                <a:solidFill>
                  <a:srgbClr val="943634"/>
                </a:solidFill>
              </a:rPr>
              <a:t>micromachining</a:t>
            </a:r>
            <a:endParaRPr lang="el-GR" b="1" dirty="0">
              <a:solidFill>
                <a:srgbClr val="943634"/>
              </a:solidFill>
            </a:endParaRPr>
          </a:p>
        </p:txBody>
      </p:sp>
      <p:sp>
        <p:nvSpPr>
          <p:cNvPr id="3" name="Content Placeholder 2"/>
          <p:cNvSpPr>
            <a:spLocks noGrp="1"/>
          </p:cNvSpPr>
          <p:nvPr>
            <p:ph idx="1"/>
          </p:nvPr>
        </p:nvSpPr>
        <p:spPr/>
        <p:txBody>
          <a:bodyPr/>
          <a:lstStyle/>
          <a:p>
            <a:pPr algn="just"/>
            <a:r>
              <a:rPr lang="el-GR" dirty="0" smtClean="0"/>
              <a:t>χάραξη </a:t>
            </a:r>
            <a:r>
              <a:rPr lang="el-GR" dirty="0"/>
              <a:t>σε ένα </a:t>
            </a:r>
            <a:r>
              <a:rPr lang="el-GR" dirty="0" smtClean="0"/>
              <a:t>υπόστρωμα</a:t>
            </a:r>
            <a:endParaRPr lang="en-US" dirty="0" smtClean="0"/>
          </a:p>
          <a:p>
            <a:pPr algn="just"/>
            <a:r>
              <a:rPr lang="el-GR" dirty="0"/>
              <a:t>ω</a:t>
            </a:r>
            <a:r>
              <a:rPr lang="el-GR" dirty="0" smtClean="0"/>
              <a:t>ς </a:t>
            </a:r>
            <a:r>
              <a:rPr lang="el-GR" dirty="0"/>
              <a:t>υπόστρωμα χρησιμοποιείται κυρίως πυρίτιο αφού μπορεί να υποστεί υγρή εγχάραξη </a:t>
            </a:r>
            <a:r>
              <a:rPr lang="el-GR" dirty="0" smtClean="0"/>
              <a:t>ανισοτροπικά</a:t>
            </a:r>
          </a:p>
          <a:p>
            <a:pPr algn="just"/>
            <a:r>
              <a:rPr lang="el-GR" dirty="0"/>
              <a:t>χρησιμοποιούνται υγροί αλκαλικοί διαλύτες για τη διάλυση του </a:t>
            </a:r>
            <a:r>
              <a:rPr lang="el-GR" dirty="0" smtClean="0"/>
              <a:t>πυριτίου</a:t>
            </a:r>
          </a:p>
          <a:p>
            <a:pPr algn="just"/>
            <a:r>
              <a:rPr lang="el-GR" dirty="0"/>
              <a:t>και η πιο κοινή στο πυρίτιο είναι η ανισότροπη υγρή </a:t>
            </a:r>
            <a:r>
              <a:rPr lang="el-GR" dirty="0" smtClean="0"/>
              <a:t>χάραξη</a:t>
            </a:r>
          </a:p>
          <a:p>
            <a:pPr algn="just"/>
            <a:endParaRPr lang="el-GR" dirty="0"/>
          </a:p>
          <a:p>
            <a:pPr algn="just"/>
            <a:endParaRPr lang="el-GR" dirty="0" smtClean="0"/>
          </a:p>
          <a:p>
            <a:pPr marL="68580" indent="0" algn="just">
              <a:buNone/>
            </a:pPr>
            <a:endParaRPr lang="el-GR" dirty="0"/>
          </a:p>
        </p:txBody>
      </p:sp>
    </p:spTree>
    <p:extLst>
      <p:ext uri="{BB962C8B-B14F-4D97-AF65-F5344CB8AC3E}">
        <p14:creationId xmlns:p14="http://schemas.microsoft.com/office/powerpoint/2010/main" val="34970652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943634"/>
                </a:solidFill>
              </a:rPr>
              <a:t>S</a:t>
            </a:r>
            <a:r>
              <a:rPr lang="el-GR" b="1" dirty="0">
                <a:solidFill>
                  <a:srgbClr val="943634"/>
                </a:solidFill>
              </a:rPr>
              <a:t>urface micromachining</a:t>
            </a:r>
            <a:endParaRPr lang="el-GR" b="1" dirty="0">
              <a:solidFill>
                <a:srgbClr val="943634"/>
              </a:solidFill>
            </a:endParaRPr>
          </a:p>
        </p:txBody>
      </p:sp>
      <p:sp>
        <p:nvSpPr>
          <p:cNvPr id="3" name="Content Placeholder 2"/>
          <p:cNvSpPr>
            <a:spLocks noGrp="1"/>
          </p:cNvSpPr>
          <p:nvPr>
            <p:ph idx="1"/>
          </p:nvPr>
        </p:nvSpPr>
        <p:spPr/>
        <p:txBody>
          <a:bodyPr/>
          <a:lstStyle/>
          <a:p>
            <a:pPr algn="just"/>
            <a:r>
              <a:rPr lang="el-GR" dirty="0"/>
              <a:t>γ</a:t>
            </a:r>
            <a:r>
              <a:rPr lang="el-GR" dirty="0" smtClean="0"/>
              <a:t>ίνεται χάραξη διαφορετικών δομικών </a:t>
            </a:r>
            <a:r>
              <a:rPr lang="el-GR" dirty="0"/>
              <a:t>στρωμάτων πάνω από το </a:t>
            </a:r>
            <a:r>
              <a:rPr lang="el-GR" dirty="0" smtClean="0"/>
              <a:t>υπόστρωμα</a:t>
            </a:r>
          </a:p>
          <a:p>
            <a:pPr algn="just"/>
            <a:r>
              <a:rPr lang="el-GR" dirty="0"/>
              <a:t>δυνατότητα κατασκευής  μονολιθικών μικροσυστημάτων στα οποία τα ηλεκτρονικά και τα μηχανικά εξαρτήματα είναι ενσωματωμένα στο ίδιο </a:t>
            </a:r>
            <a:r>
              <a:rPr lang="el-GR" dirty="0" smtClean="0"/>
              <a:t>υπόστρωμα</a:t>
            </a:r>
          </a:p>
          <a:p>
            <a:pPr algn="just"/>
            <a:endParaRPr lang="el-GR" dirty="0"/>
          </a:p>
        </p:txBody>
      </p:sp>
    </p:spTree>
    <p:extLst>
      <p:ext uri="{BB962C8B-B14F-4D97-AF65-F5344CB8AC3E}">
        <p14:creationId xmlns:p14="http://schemas.microsoft.com/office/powerpoint/2010/main" val="25840066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l-GR" b="1" dirty="0" smtClean="0">
                <a:solidFill>
                  <a:srgbClr val="943634"/>
                </a:solidFill>
                <a:ea typeface="Calibri"/>
                <a:cs typeface="Times New Roman"/>
              </a:rPr>
              <a:t>Ορισμός</a:t>
            </a:r>
            <a:r>
              <a:rPr lang="el-GR" dirty="0">
                <a:ea typeface="Calibri"/>
                <a:cs typeface="Times New Roman"/>
              </a:rPr>
              <a:t/>
            </a:r>
            <a:br>
              <a:rPr lang="el-GR" dirty="0">
                <a:ea typeface="Calibri"/>
                <a:cs typeface="Times New Roman"/>
              </a:rPr>
            </a:br>
            <a:endParaRPr lang="el-GR" dirty="0"/>
          </a:p>
        </p:txBody>
      </p:sp>
      <p:sp>
        <p:nvSpPr>
          <p:cNvPr id="3" name="Content Placeholder 2"/>
          <p:cNvSpPr>
            <a:spLocks noGrp="1"/>
          </p:cNvSpPr>
          <p:nvPr>
            <p:ph idx="1"/>
          </p:nvPr>
        </p:nvSpPr>
        <p:spPr/>
        <p:txBody>
          <a:bodyPr>
            <a:normAutofit fontScale="85000" lnSpcReduction="20000"/>
          </a:bodyPr>
          <a:lstStyle/>
          <a:p>
            <a:pPr algn="just"/>
            <a:r>
              <a:rPr lang="el-GR" dirty="0">
                <a:ea typeface="Calibri"/>
                <a:cs typeface="Times New Roman"/>
              </a:rPr>
              <a:t>Τα μικρο-ηλεκτρο-μηχανικά συστήματα (</a:t>
            </a:r>
            <a:r>
              <a:rPr lang="en-US" dirty="0">
                <a:ea typeface="Calibri"/>
                <a:cs typeface="Times New Roman"/>
              </a:rPr>
              <a:t>MEMS</a:t>
            </a:r>
            <a:r>
              <a:rPr lang="el-GR" dirty="0">
                <a:ea typeface="Calibri"/>
                <a:cs typeface="Times New Roman"/>
              </a:rPr>
              <a:t>) χρησιμοποιούν την τεχνολογία των πολύ μικρών </a:t>
            </a:r>
            <a:r>
              <a:rPr lang="el-GR" dirty="0" smtClean="0">
                <a:ea typeface="Calibri"/>
                <a:cs typeface="Times New Roman"/>
              </a:rPr>
              <a:t>συσκευών (συνήθη μεγέθη: από </a:t>
            </a:r>
            <a:r>
              <a:rPr lang="el-GR" dirty="0">
                <a:ea typeface="Calibri"/>
                <a:cs typeface="Times New Roman"/>
              </a:rPr>
              <a:t>20 </a:t>
            </a:r>
            <a:r>
              <a:rPr lang="el-GR" dirty="0" smtClean="0">
                <a:ea typeface="Calibri"/>
                <a:cs typeface="Times New Roman"/>
              </a:rPr>
              <a:t>μ</a:t>
            </a:r>
            <a:r>
              <a:rPr lang="en-US" dirty="0" smtClean="0">
                <a:ea typeface="Calibri"/>
                <a:cs typeface="Times New Roman"/>
              </a:rPr>
              <a:t>m</a:t>
            </a:r>
            <a:r>
              <a:rPr lang="el-GR" dirty="0" smtClean="0">
                <a:ea typeface="Calibri"/>
                <a:cs typeface="Times New Roman"/>
              </a:rPr>
              <a:t> </a:t>
            </a:r>
            <a:r>
              <a:rPr lang="el-GR" dirty="0">
                <a:ea typeface="Calibri"/>
                <a:cs typeface="Times New Roman"/>
              </a:rPr>
              <a:t>έως 1 </a:t>
            </a:r>
            <a:r>
              <a:rPr lang="en-US" dirty="0" smtClean="0">
                <a:ea typeface="Calibri"/>
                <a:cs typeface="Times New Roman"/>
              </a:rPr>
              <a:t>mm</a:t>
            </a:r>
            <a:r>
              <a:rPr lang="el-GR" dirty="0" smtClean="0">
                <a:ea typeface="Calibri"/>
                <a:cs typeface="Times New Roman"/>
              </a:rPr>
              <a:t>.) </a:t>
            </a:r>
          </a:p>
          <a:p>
            <a:pPr algn="just"/>
            <a:r>
              <a:rPr lang="el-GR" dirty="0">
                <a:ea typeface="Calibri"/>
                <a:cs typeface="Times New Roman"/>
              </a:rPr>
              <a:t>Συνήθως αποτελούνται από </a:t>
            </a:r>
            <a:endParaRPr lang="el-GR" dirty="0" smtClean="0">
              <a:ea typeface="Calibri"/>
              <a:cs typeface="Times New Roman"/>
            </a:endParaRPr>
          </a:p>
          <a:p>
            <a:pPr marL="297180" lvl="1" indent="0" algn="just">
              <a:buNone/>
            </a:pPr>
            <a:r>
              <a:rPr lang="el-GR" dirty="0" smtClean="0">
                <a:ea typeface="Calibri"/>
                <a:cs typeface="Times New Roman"/>
              </a:rPr>
              <a:t>α) μία </a:t>
            </a:r>
            <a:r>
              <a:rPr lang="el-GR" dirty="0">
                <a:ea typeface="Calibri"/>
                <a:cs typeface="Times New Roman"/>
              </a:rPr>
              <a:t>κεντρική μονάδα επεξεργασίας δεδομένων (</a:t>
            </a:r>
            <a:r>
              <a:rPr lang="en-US" dirty="0">
                <a:ea typeface="Calibri"/>
                <a:cs typeface="Times New Roman"/>
              </a:rPr>
              <a:t>microprocessor</a:t>
            </a:r>
            <a:r>
              <a:rPr lang="el-GR" dirty="0">
                <a:ea typeface="Calibri"/>
                <a:cs typeface="Times New Roman"/>
              </a:rPr>
              <a:t>) </a:t>
            </a:r>
            <a:endParaRPr lang="el-GR" dirty="0" smtClean="0">
              <a:ea typeface="Calibri"/>
              <a:cs typeface="Times New Roman"/>
            </a:endParaRPr>
          </a:p>
          <a:p>
            <a:pPr marL="297180" lvl="1" indent="0" algn="just">
              <a:buNone/>
            </a:pPr>
            <a:r>
              <a:rPr lang="el-GR" dirty="0" smtClean="0">
                <a:ea typeface="Calibri"/>
                <a:cs typeface="Times New Roman"/>
              </a:rPr>
              <a:t>β) πολύ </a:t>
            </a:r>
            <a:r>
              <a:rPr lang="el-GR" dirty="0">
                <a:ea typeface="Calibri"/>
                <a:cs typeface="Times New Roman"/>
              </a:rPr>
              <a:t>μικρά στοιχεία-εξαρτήματα </a:t>
            </a:r>
            <a:r>
              <a:rPr lang="el-GR" dirty="0" smtClean="0">
                <a:ea typeface="Calibri"/>
                <a:cs typeface="Times New Roman"/>
              </a:rPr>
              <a:t>(αισθητήρες</a:t>
            </a:r>
            <a:r>
              <a:rPr lang="el-GR" dirty="0">
                <a:ea typeface="Calibri"/>
                <a:cs typeface="Times New Roman"/>
              </a:rPr>
              <a:t>, μετατροπείς, επενεργητές και ηλεκτρονικές </a:t>
            </a:r>
            <a:r>
              <a:rPr lang="el-GR" dirty="0" smtClean="0">
                <a:ea typeface="Calibri"/>
                <a:cs typeface="Times New Roman"/>
              </a:rPr>
              <a:t>συσκευές)</a:t>
            </a:r>
          </a:p>
          <a:p>
            <a:pPr algn="just"/>
            <a:r>
              <a:rPr lang="el-GR" dirty="0" smtClean="0">
                <a:ea typeface="Calibri"/>
                <a:cs typeface="Times New Roman"/>
              </a:rPr>
              <a:t>Τα </a:t>
            </a:r>
            <a:r>
              <a:rPr lang="el-GR" dirty="0">
                <a:ea typeface="Calibri"/>
                <a:cs typeface="Times New Roman"/>
              </a:rPr>
              <a:t>βιολογικά ή </a:t>
            </a:r>
            <a:r>
              <a:rPr lang="el-GR" dirty="0" smtClean="0">
                <a:ea typeface="Calibri"/>
                <a:cs typeface="Times New Roman"/>
              </a:rPr>
              <a:t>βιοϊατρικά </a:t>
            </a:r>
            <a:r>
              <a:rPr lang="el-GR" dirty="0">
                <a:ea typeface="Calibri"/>
                <a:cs typeface="Times New Roman"/>
              </a:rPr>
              <a:t>μικροηλεκτρομηχανικά συστήματα (</a:t>
            </a:r>
            <a:r>
              <a:rPr lang="en-US" dirty="0">
                <a:ea typeface="Calibri"/>
                <a:cs typeface="Times New Roman"/>
              </a:rPr>
              <a:t>BioMEMS</a:t>
            </a:r>
            <a:r>
              <a:rPr lang="el-GR" dirty="0">
                <a:ea typeface="Calibri"/>
                <a:cs typeface="Times New Roman"/>
              </a:rPr>
              <a:t>) είναι στην ουσία </a:t>
            </a:r>
            <a:r>
              <a:rPr lang="en-US" dirty="0">
                <a:ea typeface="Calibri"/>
                <a:cs typeface="Times New Roman"/>
              </a:rPr>
              <a:t>MEMS </a:t>
            </a:r>
            <a:r>
              <a:rPr lang="el-GR" dirty="0">
                <a:ea typeface="Calibri"/>
                <a:cs typeface="Times New Roman"/>
              </a:rPr>
              <a:t>που έχουν εφαρμογές ή λειτουργίες στην βιολογία και την ιατρική. </a:t>
            </a:r>
          </a:p>
          <a:p>
            <a:endParaRPr lang="el-GR" dirty="0"/>
          </a:p>
        </p:txBody>
      </p:sp>
    </p:spTree>
    <p:extLst>
      <p:ext uri="{BB962C8B-B14F-4D97-AF65-F5344CB8AC3E}">
        <p14:creationId xmlns:p14="http://schemas.microsoft.com/office/powerpoint/2010/main" val="4822574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l-GR" b="1" dirty="0" smtClean="0">
                <a:solidFill>
                  <a:srgbClr val="943634"/>
                </a:solidFill>
                <a:ea typeface="Calibri"/>
                <a:cs typeface="Times New Roman"/>
              </a:rPr>
              <a:t>Κατασκευή</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endParaRPr lang="el-GR" dirty="0"/>
          </a:p>
        </p:txBody>
      </p:sp>
      <p:sp>
        <p:nvSpPr>
          <p:cNvPr id="3" name="Content Placeholder 2"/>
          <p:cNvSpPr>
            <a:spLocks noGrp="1"/>
          </p:cNvSpPr>
          <p:nvPr>
            <p:ph idx="1"/>
          </p:nvPr>
        </p:nvSpPr>
        <p:spPr>
          <a:xfrm>
            <a:off x="1187624" y="2996952"/>
            <a:ext cx="6777317" cy="3508977"/>
          </a:xfrm>
        </p:spPr>
        <p:txBody>
          <a:bodyPr anchor="ctr">
            <a:normAutofit/>
          </a:bodyPr>
          <a:lstStyle/>
          <a:p>
            <a:pPr>
              <a:lnSpc>
                <a:spcPct val="200000"/>
              </a:lnSpc>
            </a:pPr>
            <a:r>
              <a:rPr lang="el-GR" sz="2800" b="1" dirty="0" smtClean="0">
                <a:ea typeface="Calibri"/>
                <a:cs typeface="Times New Roman"/>
              </a:rPr>
              <a:t>Ευρύ φάσμα εφαρμογών</a:t>
            </a:r>
          </a:p>
          <a:p>
            <a:pPr>
              <a:lnSpc>
                <a:spcPct val="200000"/>
              </a:lnSpc>
            </a:pPr>
            <a:r>
              <a:rPr lang="el-GR" sz="2800" b="1" dirty="0" smtClean="0">
                <a:ea typeface="Calibri"/>
                <a:cs typeface="Times New Roman"/>
              </a:rPr>
              <a:t>Ποικιλία μεγεθών</a:t>
            </a:r>
          </a:p>
          <a:p>
            <a:pPr>
              <a:lnSpc>
                <a:spcPct val="200000"/>
              </a:lnSpc>
            </a:pPr>
            <a:r>
              <a:rPr lang="el-GR" sz="2800" b="1" dirty="0" smtClean="0">
                <a:ea typeface="Calibri"/>
                <a:cs typeface="Times New Roman"/>
              </a:rPr>
              <a:t>Διαφορετικές συνθήκες λειτουργίας</a:t>
            </a:r>
          </a:p>
          <a:p>
            <a:endParaRPr lang="el-GR" b="1"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b="1" dirty="0" smtClean="0">
              <a:ea typeface="Calibri"/>
              <a:cs typeface="Times New Roman"/>
            </a:endParaRPr>
          </a:p>
          <a:p>
            <a:endParaRPr lang="el-GR" dirty="0" smtClean="0">
              <a:ea typeface="Calibri"/>
              <a:cs typeface="Times New Roman"/>
            </a:endParaRPr>
          </a:p>
        </p:txBody>
      </p:sp>
    </p:spTree>
    <p:extLst>
      <p:ext uri="{BB962C8B-B14F-4D97-AF65-F5344CB8AC3E}">
        <p14:creationId xmlns:p14="http://schemas.microsoft.com/office/powerpoint/2010/main" val="24696140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b="1" dirty="0" smtClean="0">
                <a:solidFill>
                  <a:srgbClr val="943634"/>
                </a:solidFill>
                <a:ea typeface="Calibri"/>
                <a:cs typeface="Times New Roman"/>
              </a:rPr>
              <a:t>Παραδείγματα</a:t>
            </a:r>
            <a:r>
              <a:rPr lang="el-GR" sz="3600" b="1" dirty="0" smtClean="0">
                <a:solidFill>
                  <a:srgbClr val="943634"/>
                </a:solidFill>
                <a:ea typeface="Calibri"/>
                <a:cs typeface="Times New Roman"/>
              </a:rPr>
              <a:t/>
            </a:r>
            <a:br>
              <a:rPr lang="el-GR" sz="3600" b="1" dirty="0" smtClean="0">
                <a:solidFill>
                  <a:srgbClr val="943634"/>
                </a:solidFill>
                <a:ea typeface="Calibri"/>
                <a:cs typeface="Times New Roman"/>
              </a:rPr>
            </a:br>
            <a:r>
              <a:rPr lang="el-GR" sz="3600" b="1" dirty="0" smtClean="0">
                <a:solidFill>
                  <a:srgbClr val="943634"/>
                </a:solidFill>
                <a:ea typeface="Calibri"/>
                <a:cs typeface="Times New Roman"/>
              </a:rPr>
              <a:t>Κατασκευή μικρο-αντλιών</a:t>
            </a:r>
            <a:endParaRPr lang="el-GR" sz="3600" b="1" dirty="0">
              <a:solidFill>
                <a:srgbClr val="943634"/>
              </a:solidFill>
              <a:ea typeface="Calibri"/>
              <a:cs typeface="Times New Roman"/>
            </a:endParaRPr>
          </a:p>
        </p:txBody>
      </p:sp>
      <p:sp>
        <p:nvSpPr>
          <p:cNvPr id="3" name="Θέση περιεχομένου 2"/>
          <p:cNvSpPr>
            <a:spLocks noGrp="1"/>
          </p:cNvSpPr>
          <p:nvPr>
            <p:ph idx="1"/>
          </p:nvPr>
        </p:nvSpPr>
        <p:spPr/>
        <p:txBody>
          <a:bodyPr>
            <a:normAutofit/>
          </a:bodyPr>
          <a:lstStyle/>
          <a:p>
            <a:r>
              <a:rPr lang="el-GR" b="1" dirty="0" smtClean="0"/>
              <a:t>Εξαρτήματα</a:t>
            </a:r>
          </a:p>
          <a:p>
            <a:pPr lvl="1">
              <a:buFont typeface="Courier New" panose="02070309020205020404" pitchFamily="49" charset="0"/>
              <a:buChar char="o"/>
            </a:pPr>
            <a:r>
              <a:rPr lang="el-GR" dirty="0" smtClean="0"/>
              <a:t>Επενεργητής</a:t>
            </a:r>
          </a:p>
          <a:p>
            <a:pPr lvl="1">
              <a:buFont typeface="Courier New" panose="02070309020205020404" pitchFamily="49" charset="0"/>
              <a:buChar char="o"/>
            </a:pPr>
            <a:r>
              <a:rPr lang="el-GR" dirty="0" smtClean="0"/>
              <a:t>Κινούμενη μεμβράνη</a:t>
            </a:r>
          </a:p>
          <a:p>
            <a:pPr lvl="1">
              <a:buFont typeface="Courier New" panose="02070309020205020404" pitchFamily="49" charset="0"/>
              <a:buChar char="o"/>
            </a:pPr>
            <a:r>
              <a:rPr lang="el-GR" dirty="0" smtClean="0"/>
              <a:t>Βαλβίδες</a:t>
            </a:r>
          </a:p>
          <a:p>
            <a:r>
              <a:rPr lang="el-GR" b="1" dirty="0" smtClean="0"/>
              <a:t>Τεχνολογία</a:t>
            </a:r>
          </a:p>
          <a:p>
            <a:pPr lvl="1">
              <a:buFont typeface="Courier New" panose="02070309020205020404" pitchFamily="49" charset="0"/>
              <a:buChar char="o"/>
            </a:pPr>
            <a:r>
              <a:rPr lang="el-GR" dirty="0"/>
              <a:t>Πιεζοηλεκτρικές</a:t>
            </a:r>
          </a:p>
          <a:p>
            <a:pPr lvl="1">
              <a:buFont typeface="Courier New" panose="02070309020205020404" pitchFamily="49" charset="0"/>
              <a:buChar char="o"/>
            </a:pPr>
            <a:r>
              <a:rPr lang="el-GR" dirty="0"/>
              <a:t>Θερμοπνευματικές</a:t>
            </a:r>
          </a:p>
          <a:p>
            <a:pPr lvl="1">
              <a:buFont typeface="Courier New" panose="02070309020205020404" pitchFamily="49" charset="0"/>
              <a:buChar char="o"/>
            </a:pPr>
            <a:r>
              <a:rPr lang="el-GR" dirty="0"/>
              <a:t>Ηλεκτρομαγνητικές</a:t>
            </a:r>
          </a:p>
        </p:txBody>
      </p:sp>
    </p:spTree>
    <p:extLst>
      <p:ext uri="{BB962C8B-B14F-4D97-AF65-F5344CB8AC3E}">
        <p14:creationId xmlns:p14="http://schemas.microsoft.com/office/powerpoint/2010/main" val="1720489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Κατασκευή μικρο-αντλιών</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r>
              <a:rPr lang="el-GR" b="1" dirty="0" smtClean="0">
                <a:solidFill>
                  <a:srgbClr val="943634"/>
                </a:solidFill>
                <a:ea typeface="Calibri"/>
                <a:cs typeface="Times New Roman"/>
              </a:rPr>
              <a:t>Πιεζοηλεκτρική</a:t>
            </a:r>
            <a:endParaRPr lang="el-GR" dirty="0"/>
          </a:p>
        </p:txBody>
      </p:sp>
      <mc:AlternateContent xmlns:mc="http://schemas.openxmlformats.org/markup-compatibility/2006" xmlns:a14="http://schemas.microsoft.com/office/drawing/2010/main">
        <mc:Choice Requires="a14">
          <p:sp>
            <p:nvSpPr>
              <p:cNvPr id="3" name="Θέση περιεχομένου 2"/>
              <p:cNvSpPr>
                <a:spLocks noGrp="1"/>
              </p:cNvSpPr>
              <p:nvPr>
                <p:ph idx="1"/>
              </p:nvPr>
            </p:nvSpPr>
            <p:spPr/>
            <p:txBody>
              <a:bodyPr anchor="ctr">
                <a:normAutofit fontScale="92500" lnSpcReduction="20000"/>
              </a:bodyPr>
              <a:lstStyle/>
              <a:p>
                <a:pPr>
                  <a:lnSpc>
                    <a:spcPct val="160000"/>
                  </a:lnSpc>
                </a:pPr>
                <a:r>
                  <a:rPr lang="el-GR" dirty="0" smtClean="0"/>
                  <a:t>Απόδοση Μετατροπής</a:t>
                </a:r>
                <a:br>
                  <a:rPr lang="el-GR" dirty="0" smtClean="0"/>
                </a:br>
                <a14:m>
                  <m:oMath xmlns:m="http://schemas.openxmlformats.org/officeDocument/2006/math">
                    <m:sSup>
                      <m:sSupPr>
                        <m:ctrlPr>
                          <a:rPr lang="el-GR" i="1" smtClean="0">
                            <a:latin typeface="Cambria Math"/>
                          </a:rPr>
                        </m:ctrlPr>
                      </m:sSupPr>
                      <m:e>
                        <m:r>
                          <m:rPr>
                            <m:sty m:val="p"/>
                          </m:rPr>
                          <a:rPr lang="en-US" b="0" i="0" smtClean="0">
                            <a:latin typeface="Cambria Math"/>
                          </a:rPr>
                          <m:t>K</m:t>
                        </m:r>
                      </m:e>
                      <m:sup>
                        <m:r>
                          <a:rPr lang="en-US" b="0" i="0" smtClean="0">
                            <a:latin typeface="Cambria Math"/>
                          </a:rPr>
                          <m:t>2</m:t>
                        </m:r>
                      </m:sup>
                    </m:sSup>
                    <m:r>
                      <a:rPr lang="en-US" b="0" i="0" smtClean="0">
                        <a:latin typeface="Cambria Math"/>
                      </a:rPr>
                      <m:t>=</m:t>
                    </m:r>
                    <m:f>
                      <m:fPr>
                        <m:ctrlPr>
                          <a:rPr lang="en-US" b="0" i="1" smtClean="0">
                            <a:latin typeface="Cambria Math"/>
                          </a:rPr>
                        </m:ctrlPr>
                      </m:fPr>
                      <m:num>
                        <m:r>
                          <a:rPr lang="el-GR" b="0" i="0" smtClean="0">
                            <a:latin typeface="Cambria Math"/>
                          </a:rPr>
                          <m:t>Έ</m:t>
                        </m:r>
                        <m:r>
                          <m:rPr>
                            <m:sty m:val="p"/>
                          </m:rPr>
                          <a:rPr lang="el-GR" b="0" i="0" smtClean="0">
                            <a:latin typeface="Cambria Math"/>
                          </a:rPr>
                          <m:t>ξοδος</m:t>
                        </m:r>
                        <m:r>
                          <a:rPr lang="el-GR" b="0" i="0" smtClean="0">
                            <a:latin typeface="Cambria Math"/>
                          </a:rPr>
                          <m:t> </m:t>
                        </m:r>
                        <m:r>
                          <m:rPr>
                            <m:sty m:val="p"/>
                          </m:rPr>
                          <a:rPr lang="el-GR" b="0" i="0" smtClean="0">
                            <a:latin typeface="Cambria Math"/>
                          </a:rPr>
                          <m:t>Μηχανικής</m:t>
                        </m:r>
                        <m:r>
                          <a:rPr lang="el-GR" b="0" i="0" smtClean="0">
                            <a:latin typeface="Cambria Math"/>
                          </a:rPr>
                          <m:t> </m:t>
                        </m:r>
                        <m:r>
                          <m:rPr>
                            <m:sty m:val="p"/>
                          </m:rPr>
                          <a:rPr lang="el-GR" b="0" i="0" smtClean="0">
                            <a:latin typeface="Cambria Math"/>
                          </a:rPr>
                          <m:t>Ενέργειας</m:t>
                        </m:r>
                      </m:num>
                      <m:den>
                        <m:r>
                          <m:rPr>
                            <m:sty m:val="p"/>
                          </m:rPr>
                          <a:rPr lang="el-GR" b="0" i="0" smtClean="0">
                            <a:latin typeface="Cambria Math"/>
                          </a:rPr>
                          <m:t>Είσοδος</m:t>
                        </m:r>
                        <m:r>
                          <a:rPr lang="el-GR" b="0" i="0" smtClean="0">
                            <a:latin typeface="Cambria Math"/>
                          </a:rPr>
                          <m:t> </m:t>
                        </m:r>
                        <m:r>
                          <m:rPr>
                            <m:sty m:val="p"/>
                          </m:rPr>
                          <a:rPr lang="el-GR" b="0" i="0" smtClean="0">
                            <a:latin typeface="Cambria Math"/>
                          </a:rPr>
                          <m:t>Ηλεκτρικής</m:t>
                        </m:r>
                        <m:r>
                          <a:rPr lang="el-GR" b="0" i="0" smtClean="0">
                            <a:latin typeface="Cambria Math"/>
                          </a:rPr>
                          <m:t> </m:t>
                        </m:r>
                        <m:r>
                          <m:rPr>
                            <m:sty m:val="p"/>
                          </m:rPr>
                          <a:rPr lang="el-GR" b="0" i="0" smtClean="0">
                            <a:latin typeface="Cambria Math"/>
                          </a:rPr>
                          <m:t>Ενέργειας</m:t>
                        </m:r>
                      </m:den>
                    </m:f>
                  </m:oMath>
                </a14:m>
                <a:endParaRPr lang="el-GR" dirty="0" smtClean="0"/>
              </a:p>
              <a:p>
                <a:pPr>
                  <a:lnSpc>
                    <a:spcPct val="150000"/>
                  </a:lnSpc>
                </a:pPr>
                <a:r>
                  <a:rPr lang="el-GR" dirty="0" smtClean="0"/>
                  <a:t>Μεγάλος παλμός παροχής</a:t>
                </a:r>
              </a:p>
              <a:p>
                <a:pPr>
                  <a:lnSpc>
                    <a:spcPct val="150000"/>
                  </a:lnSpc>
                </a:pPr>
                <a:r>
                  <a:rPr lang="el-GR" dirty="0" smtClean="0"/>
                  <a:t>Σύντομος χρόνος απόκρισης</a:t>
                </a:r>
              </a:p>
              <a:p>
                <a:pPr>
                  <a:lnSpc>
                    <a:spcPct val="150000"/>
                  </a:lnSpc>
                </a:pPr>
                <a:r>
                  <a:rPr lang="el-GR" dirty="0" smtClean="0"/>
                  <a:t>Ολοκλήρωση κατασκευής με ένα απλό ολοκληρωμένο κύκλωμα</a:t>
                </a:r>
                <a:endParaRPr lang="el-GR" dirty="0"/>
              </a:p>
            </p:txBody>
          </p:sp>
        </mc:Choice>
        <mc:Fallback xmlns="">
          <p:sp>
            <p:nvSpPr>
              <p:cNvPr id="3" name="Θέση περιεχομένου 2"/>
              <p:cNvSpPr>
                <a:spLocks noGrp="1" noRot="1" noChangeAspect="1" noMove="1" noResize="1" noEditPoints="1" noAdjustHandles="1" noChangeArrowheads="1" noChangeShapeType="1" noTextEdit="1"/>
              </p:cNvSpPr>
              <p:nvPr>
                <p:ph idx="1"/>
              </p:nvPr>
            </p:nvSpPr>
            <p:spPr>
              <a:blipFill rotWithShape="1">
                <a:blip r:embed="rId2"/>
                <a:stretch>
                  <a:fillRect b="-1736"/>
                </a:stretch>
              </a:blipFill>
            </p:spPr>
            <p:txBody>
              <a:bodyPr/>
              <a:lstStyle/>
              <a:p>
                <a:r>
                  <a:rPr lang="el-GR">
                    <a:noFill/>
                  </a:rPr>
                  <a:t> </a:t>
                </a:r>
              </a:p>
            </p:txBody>
          </p:sp>
        </mc:Fallback>
      </mc:AlternateContent>
    </p:spTree>
    <p:extLst>
      <p:ext uri="{BB962C8B-B14F-4D97-AF65-F5344CB8AC3E}">
        <p14:creationId xmlns:p14="http://schemas.microsoft.com/office/powerpoint/2010/main" val="18840564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Κατασκευή μικρο-αντλιών</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r>
              <a:rPr lang="el-GR" b="1" dirty="0" smtClean="0">
                <a:solidFill>
                  <a:srgbClr val="943634"/>
                </a:solidFill>
                <a:ea typeface="Calibri"/>
                <a:cs typeface="Times New Roman"/>
              </a:rPr>
              <a:t>Πιεζοηλεκτρική</a:t>
            </a:r>
            <a:endParaRPr lang="el-G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180" y="2458050"/>
            <a:ext cx="5271640"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25736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Κατασκευή μικρο-αντλιών</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r>
              <a:rPr lang="el-GR" b="1" dirty="0" smtClean="0">
                <a:solidFill>
                  <a:srgbClr val="943634"/>
                </a:solidFill>
                <a:ea typeface="Calibri"/>
                <a:cs typeface="Times New Roman"/>
              </a:rPr>
              <a:t>Θερμοπνευματική</a:t>
            </a:r>
            <a:endParaRPr lang="el-GR" dirty="0"/>
          </a:p>
        </p:txBody>
      </p:sp>
      <p:sp>
        <p:nvSpPr>
          <p:cNvPr id="3" name="Θέση περιεχομένου 2"/>
          <p:cNvSpPr>
            <a:spLocks noGrp="1"/>
          </p:cNvSpPr>
          <p:nvPr>
            <p:ph idx="1"/>
          </p:nvPr>
        </p:nvSpPr>
        <p:spPr>
          <a:xfrm>
            <a:off x="1043492" y="2323652"/>
            <a:ext cx="6777317" cy="3409604"/>
          </a:xfrm>
        </p:spPr>
        <p:txBody>
          <a:bodyPr anchor="ctr">
            <a:normAutofit fontScale="92500"/>
          </a:bodyPr>
          <a:lstStyle/>
          <a:p>
            <a:pPr>
              <a:lnSpc>
                <a:spcPct val="160000"/>
              </a:lnSpc>
            </a:pPr>
            <a:r>
              <a:rPr lang="el-GR" u="sng" dirty="0" smtClean="0"/>
              <a:t>Αρχή λειτουργίας:</a:t>
            </a:r>
            <a:r>
              <a:rPr lang="el-GR" dirty="0" smtClean="0"/>
              <a:t> θερμική διαστολή</a:t>
            </a:r>
          </a:p>
          <a:p>
            <a:pPr>
              <a:lnSpc>
                <a:spcPct val="150000"/>
              </a:lnSpc>
            </a:pPr>
            <a:r>
              <a:rPr lang="el-GR" dirty="0" smtClean="0"/>
              <a:t>Διαστολή και συστολή του αέρα από σύστημα θέρμανσης/ψύξης</a:t>
            </a:r>
          </a:p>
          <a:p>
            <a:pPr>
              <a:lnSpc>
                <a:spcPct val="150000"/>
              </a:lnSpc>
            </a:pPr>
            <a:r>
              <a:rPr lang="el-GR" dirty="0" smtClean="0"/>
              <a:t>Υψηλή πίεση και μετατόπιση της μεμβράνης</a:t>
            </a:r>
          </a:p>
          <a:p>
            <a:pPr>
              <a:lnSpc>
                <a:spcPct val="150000"/>
              </a:lnSpc>
            </a:pPr>
            <a:r>
              <a:rPr lang="el-GR" dirty="0" smtClean="0"/>
              <a:t>Ενέργεια λειτουργίας πάνω από ένα επίπεδο</a:t>
            </a:r>
            <a:endParaRPr lang="el-GR" dirty="0"/>
          </a:p>
        </p:txBody>
      </p:sp>
    </p:spTree>
    <p:extLst>
      <p:ext uri="{BB962C8B-B14F-4D97-AF65-F5344CB8AC3E}">
        <p14:creationId xmlns:p14="http://schemas.microsoft.com/office/powerpoint/2010/main" val="35238850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Κατασκευή μικρο-αντλιών</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r>
              <a:rPr lang="el-GR" b="1" dirty="0" smtClean="0">
                <a:solidFill>
                  <a:srgbClr val="943634"/>
                </a:solidFill>
                <a:ea typeface="Calibri"/>
                <a:cs typeface="Times New Roman"/>
              </a:rPr>
              <a:t>Θερμοπνευματική</a:t>
            </a:r>
            <a:endParaRPr lang="el-G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6117" y="2708920"/>
            <a:ext cx="5431765"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19167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Κατασκευή μικρο-αντλιών</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r>
              <a:rPr lang="el-GR" b="1" dirty="0" smtClean="0">
                <a:solidFill>
                  <a:srgbClr val="943634"/>
                </a:solidFill>
                <a:ea typeface="Calibri"/>
                <a:cs typeface="Times New Roman"/>
              </a:rPr>
              <a:t>Ηλεκτρομαγνητική</a:t>
            </a:r>
            <a:endParaRPr lang="el-GR" dirty="0"/>
          </a:p>
        </p:txBody>
      </p:sp>
      <p:sp>
        <p:nvSpPr>
          <p:cNvPr id="3" name="Θέση περιεχομένου 2"/>
          <p:cNvSpPr>
            <a:spLocks noGrp="1"/>
          </p:cNvSpPr>
          <p:nvPr>
            <p:ph idx="1"/>
          </p:nvPr>
        </p:nvSpPr>
        <p:spPr>
          <a:xfrm>
            <a:off x="1043492" y="2323652"/>
            <a:ext cx="6777317" cy="3409604"/>
          </a:xfrm>
        </p:spPr>
        <p:txBody>
          <a:bodyPr anchor="ctr">
            <a:normAutofit fontScale="92500" lnSpcReduction="10000"/>
          </a:bodyPr>
          <a:lstStyle/>
          <a:p>
            <a:pPr>
              <a:lnSpc>
                <a:spcPct val="160000"/>
              </a:lnSpc>
            </a:pPr>
            <a:r>
              <a:rPr lang="el-GR" dirty="0" smtClean="0"/>
              <a:t>Η δύναμη του ηλεκτρομαγνήτη εξαρτάται από το ρεύμα στις σπείρες του πηνίου</a:t>
            </a:r>
          </a:p>
          <a:p>
            <a:pPr>
              <a:lnSpc>
                <a:spcPct val="160000"/>
              </a:lnSpc>
            </a:pPr>
            <a:r>
              <a:rPr lang="el-GR" dirty="0" smtClean="0"/>
              <a:t>Σύντομος χρόνος απόκρισης</a:t>
            </a:r>
          </a:p>
          <a:p>
            <a:pPr>
              <a:lnSpc>
                <a:spcPct val="150000"/>
              </a:lnSpc>
            </a:pPr>
            <a:r>
              <a:rPr lang="el-GR" dirty="0" smtClean="0"/>
              <a:t>Πιθανότητα μεγάλων αποκλίσεων</a:t>
            </a:r>
          </a:p>
          <a:p>
            <a:pPr>
              <a:lnSpc>
                <a:spcPct val="150000"/>
              </a:lnSpc>
            </a:pPr>
            <a:r>
              <a:rPr lang="el-GR" dirty="0" smtClean="0"/>
              <a:t>Απαίτηση υψηλής ενέργειας λειτουργίας, δυνατότητα ασύρματης παροχής της</a:t>
            </a:r>
            <a:endParaRPr lang="el-GR" dirty="0"/>
          </a:p>
        </p:txBody>
      </p:sp>
    </p:spTree>
    <p:extLst>
      <p:ext uri="{BB962C8B-B14F-4D97-AF65-F5344CB8AC3E}">
        <p14:creationId xmlns:p14="http://schemas.microsoft.com/office/powerpoint/2010/main" val="200629148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Κατασκευή μικρο-αντλιών</a:t>
            </a:r>
            <a:r>
              <a:rPr lang="el-GR" b="1" dirty="0" smtClean="0">
                <a:solidFill>
                  <a:srgbClr val="943634"/>
                </a:solidFill>
                <a:ea typeface="Calibri"/>
                <a:cs typeface="Times New Roman"/>
              </a:rPr>
              <a:t/>
            </a:r>
            <a:br>
              <a:rPr lang="el-GR" b="1" dirty="0" smtClean="0">
                <a:solidFill>
                  <a:srgbClr val="943634"/>
                </a:solidFill>
                <a:ea typeface="Calibri"/>
                <a:cs typeface="Times New Roman"/>
              </a:rPr>
            </a:br>
            <a:r>
              <a:rPr lang="el-GR" b="1" dirty="0" smtClean="0">
                <a:solidFill>
                  <a:srgbClr val="943634"/>
                </a:solidFill>
                <a:ea typeface="Calibri"/>
                <a:cs typeface="Times New Roman"/>
              </a:rPr>
              <a:t>Ηλεκτρομαγνητική</a:t>
            </a:r>
            <a:endParaRPr lang="el-G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2130" y="2708920"/>
            <a:ext cx="5259740"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18166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b="1" dirty="0">
                <a:solidFill>
                  <a:srgbClr val="943634"/>
                </a:solidFill>
                <a:ea typeface="Calibri"/>
                <a:cs typeface="Times New Roman"/>
              </a:rPr>
              <a:t>Κατασκευή μικρο-αντλιών</a:t>
            </a:r>
            <a:br>
              <a:rPr lang="el-GR" b="1" dirty="0">
                <a:solidFill>
                  <a:srgbClr val="943634"/>
                </a:solidFill>
                <a:ea typeface="Calibri"/>
                <a:cs typeface="Times New Roman"/>
              </a:rPr>
            </a:br>
            <a:r>
              <a:rPr lang="el-GR" b="1" dirty="0" smtClean="0">
                <a:solidFill>
                  <a:srgbClr val="943634"/>
                </a:solidFill>
                <a:ea typeface="Calibri"/>
                <a:cs typeface="Times New Roman"/>
              </a:rPr>
              <a:t>Συμπεράσματα</a:t>
            </a:r>
            <a:endParaRPr lang="el-GR" dirty="0"/>
          </a:p>
        </p:txBody>
      </p:sp>
      <p:graphicFrame>
        <p:nvGraphicFramePr>
          <p:cNvPr id="5" name="Θέση περιεχομένου 4"/>
          <p:cNvGraphicFramePr>
            <a:graphicFrameLocks noGrp="1"/>
          </p:cNvGraphicFramePr>
          <p:nvPr>
            <p:ph idx="1"/>
            <p:extLst>
              <p:ext uri="{D42A27DB-BD31-4B8C-83A1-F6EECF244321}">
                <p14:modId xmlns:p14="http://schemas.microsoft.com/office/powerpoint/2010/main" val="1735404897"/>
              </p:ext>
            </p:extLst>
          </p:nvPr>
        </p:nvGraphicFramePr>
        <p:xfrm>
          <a:off x="900153" y="2852936"/>
          <a:ext cx="7343694" cy="1752600"/>
        </p:xfrm>
        <a:graphic>
          <a:graphicData uri="http://schemas.openxmlformats.org/drawingml/2006/table">
            <a:tbl>
              <a:tblPr firstRow="1" firstCol="1" bandRow="1">
                <a:tableStyleId>{5C22544A-7EE6-4342-B048-85BDC9FD1C3A}</a:tableStyleId>
              </a:tblPr>
              <a:tblGrid>
                <a:gridCol w="2260917"/>
                <a:gridCol w="1478235"/>
                <a:gridCol w="1584176"/>
                <a:gridCol w="2020366"/>
              </a:tblGrid>
              <a:tr h="370840">
                <a:tc>
                  <a:txBody>
                    <a:bodyPr/>
                    <a:lstStyle/>
                    <a:p>
                      <a:pPr algn="ctr"/>
                      <a:r>
                        <a:rPr lang="el-GR" dirty="0" smtClean="0"/>
                        <a:t>Τεχνολογία</a:t>
                      </a:r>
                      <a:endParaRPr lang="el-GR" dirty="0"/>
                    </a:p>
                  </a:txBody>
                  <a:tcPr/>
                </a:tc>
                <a:tc>
                  <a:txBody>
                    <a:bodyPr/>
                    <a:lstStyle/>
                    <a:p>
                      <a:pPr algn="ctr"/>
                      <a:r>
                        <a:rPr lang="el-GR" dirty="0" smtClean="0"/>
                        <a:t>Παροχή</a:t>
                      </a:r>
                      <a:br>
                        <a:rPr lang="el-GR" dirty="0" smtClean="0"/>
                      </a:br>
                      <a:r>
                        <a:rPr lang="el-GR" dirty="0" smtClean="0"/>
                        <a:t>(μ</a:t>
                      </a:r>
                      <a:r>
                        <a:rPr lang="en-US" dirty="0" smtClean="0"/>
                        <a:t>l/s)</a:t>
                      </a:r>
                      <a:endParaRPr lang="el-GR" dirty="0"/>
                    </a:p>
                  </a:txBody>
                  <a:tcPr/>
                </a:tc>
                <a:tc>
                  <a:txBody>
                    <a:bodyPr/>
                    <a:lstStyle/>
                    <a:p>
                      <a:pPr algn="ctr"/>
                      <a:r>
                        <a:rPr lang="el-GR" dirty="0" smtClean="0"/>
                        <a:t>Συχνότητα</a:t>
                      </a:r>
                      <a:br>
                        <a:rPr lang="el-GR" dirty="0" smtClean="0"/>
                      </a:br>
                      <a:r>
                        <a:rPr lang="en-US" dirty="0" smtClean="0"/>
                        <a:t>(Hz)</a:t>
                      </a:r>
                      <a:endParaRPr lang="el-GR" dirty="0"/>
                    </a:p>
                  </a:txBody>
                  <a:tcPr/>
                </a:tc>
                <a:tc>
                  <a:txBody>
                    <a:bodyPr/>
                    <a:lstStyle/>
                    <a:p>
                      <a:pPr algn="ctr"/>
                      <a:r>
                        <a:rPr lang="el-GR" dirty="0" smtClean="0"/>
                        <a:t>Διαστάσεις</a:t>
                      </a:r>
                      <a:br>
                        <a:rPr lang="el-GR" dirty="0" smtClean="0"/>
                      </a:br>
                      <a:r>
                        <a:rPr lang="en-US" dirty="0" smtClean="0"/>
                        <a:t>(mm×mm×mm)</a:t>
                      </a:r>
                      <a:endParaRPr lang="el-GR" dirty="0"/>
                    </a:p>
                  </a:txBody>
                  <a:tcPr/>
                </a:tc>
              </a:tr>
              <a:tr h="370840">
                <a:tc>
                  <a:txBody>
                    <a:bodyPr/>
                    <a:lstStyle/>
                    <a:p>
                      <a:pPr algn="ctr"/>
                      <a:r>
                        <a:rPr lang="el-GR" dirty="0" smtClean="0"/>
                        <a:t>Πιεζοηλεκτρική</a:t>
                      </a:r>
                      <a:endParaRPr lang="el-GR" dirty="0"/>
                    </a:p>
                  </a:txBody>
                  <a:tcPr/>
                </a:tc>
                <a:tc>
                  <a:txBody>
                    <a:bodyPr/>
                    <a:lstStyle/>
                    <a:p>
                      <a:pPr algn="ctr"/>
                      <a:r>
                        <a:rPr lang="el-GR" dirty="0" smtClean="0"/>
                        <a:t>25</a:t>
                      </a:r>
                      <a:r>
                        <a:rPr lang="en-US" dirty="0" smtClean="0"/>
                        <a:t>.</a:t>
                      </a:r>
                      <a:r>
                        <a:rPr lang="el-GR" dirty="0" smtClean="0"/>
                        <a:t>5</a:t>
                      </a:r>
                      <a:endParaRPr lang="el-GR" dirty="0"/>
                    </a:p>
                  </a:txBody>
                  <a:tcPr/>
                </a:tc>
                <a:tc>
                  <a:txBody>
                    <a:bodyPr/>
                    <a:lstStyle/>
                    <a:p>
                      <a:pPr algn="ctr"/>
                      <a:r>
                        <a:rPr lang="en-US" dirty="0" smtClean="0"/>
                        <a:t>170</a:t>
                      </a:r>
                      <a:endParaRPr lang="el-GR" dirty="0"/>
                    </a:p>
                  </a:txBody>
                  <a:tcPr/>
                </a:tc>
                <a:tc>
                  <a:txBody>
                    <a:bodyPr/>
                    <a:lstStyle/>
                    <a:p>
                      <a:pPr algn="ctr"/>
                      <a:r>
                        <a:rPr lang="en-US" dirty="0" smtClean="0"/>
                        <a:t>6×6×1.5</a:t>
                      </a:r>
                      <a:endParaRPr lang="el-GR" dirty="0"/>
                    </a:p>
                  </a:txBody>
                  <a:tcPr/>
                </a:tc>
              </a:tr>
              <a:tr h="370840">
                <a:tc>
                  <a:txBody>
                    <a:bodyPr/>
                    <a:lstStyle/>
                    <a:p>
                      <a:pPr algn="ctr"/>
                      <a:r>
                        <a:rPr lang="el-GR" dirty="0" smtClean="0"/>
                        <a:t>Θερμοπνευματική</a:t>
                      </a:r>
                      <a:endParaRPr lang="el-GR" dirty="0"/>
                    </a:p>
                  </a:txBody>
                  <a:tcPr/>
                </a:tc>
                <a:tc>
                  <a:txBody>
                    <a:bodyPr/>
                    <a:lstStyle/>
                    <a:p>
                      <a:pPr algn="ctr"/>
                      <a:r>
                        <a:rPr lang="en-US" dirty="0" smtClean="0"/>
                        <a:t>0.23</a:t>
                      </a:r>
                      <a:endParaRPr lang="el-GR" dirty="0"/>
                    </a:p>
                  </a:txBody>
                  <a:tcPr/>
                </a:tc>
                <a:tc>
                  <a:txBody>
                    <a:bodyPr/>
                    <a:lstStyle/>
                    <a:p>
                      <a:pPr algn="ctr"/>
                      <a:r>
                        <a:rPr lang="en-US" dirty="0" smtClean="0"/>
                        <a:t>4</a:t>
                      </a:r>
                      <a:endParaRPr lang="el-GR" dirty="0"/>
                    </a:p>
                  </a:txBody>
                  <a:tcPr/>
                </a:tc>
                <a:tc>
                  <a:txBody>
                    <a:bodyPr/>
                    <a:lstStyle/>
                    <a:p>
                      <a:pPr algn="ctr"/>
                      <a:r>
                        <a:rPr lang="en-US" dirty="0" smtClean="0"/>
                        <a:t>6×6×1.5</a:t>
                      </a:r>
                      <a:endParaRPr lang="el-GR" dirty="0"/>
                    </a:p>
                  </a:txBody>
                  <a:tcPr/>
                </a:tc>
              </a:tr>
              <a:tr h="370840">
                <a:tc>
                  <a:txBody>
                    <a:bodyPr/>
                    <a:lstStyle/>
                    <a:p>
                      <a:pPr algn="ctr"/>
                      <a:r>
                        <a:rPr lang="el-GR" dirty="0" smtClean="0"/>
                        <a:t>Ηλεκτρομαγνητική</a:t>
                      </a:r>
                      <a:endParaRPr lang="el-GR" dirty="0"/>
                    </a:p>
                  </a:txBody>
                  <a:tcPr/>
                </a:tc>
                <a:tc>
                  <a:txBody>
                    <a:bodyPr/>
                    <a:lstStyle/>
                    <a:p>
                      <a:pPr algn="ctr"/>
                      <a:r>
                        <a:rPr lang="en-US" dirty="0" smtClean="0"/>
                        <a:t>3.8</a:t>
                      </a:r>
                      <a:endParaRPr lang="el-GR" dirty="0"/>
                    </a:p>
                  </a:txBody>
                  <a:tcPr/>
                </a:tc>
                <a:tc>
                  <a:txBody>
                    <a:bodyPr/>
                    <a:lstStyle/>
                    <a:p>
                      <a:pPr algn="ctr"/>
                      <a:r>
                        <a:rPr lang="en-US" dirty="0" smtClean="0"/>
                        <a:t>2.5</a:t>
                      </a:r>
                      <a:endParaRPr lang="el-GR" dirty="0"/>
                    </a:p>
                  </a:txBody>
                  <a:tcPr/>
                </a:tc>
                <a:tc>
                  <a:txBody>
                    <a:bodyPr/>
                    <a:lstStyle/>
                    <a:p>
                      <a:pPr algn="ctr"/>
                      <a:r>
                        <a:rPr lang="en-US" dirty="0" smtClean="0"/>
                        <a:t>14×9×6</a:t>
                      </a:r>
                      <a:endParaRPr lang="el-GR" dirty="0"/>
                    </a:p>
                  </a:txBody>
                  <a:tcPr/>
                </a:tc>
              </a:tr>
            </a:tbl>
          </a:graphicData>
        </a:graphic>
      </p:graphicFrame>
    </p:spTree>
    <p:extLst>
      <p:ext uri="{BB962C8B-B14F-4D97-AF65-F5344CB8AC3E}">
        <p14:creationId xmlns:p14="http://schemas.microsoft.com/office/powerpoint/2010/main" val="14599743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b="1" dirty="0" smtClean="0">
                <a:solidFill>
                  <a:srgbClr val="943634"/>
                </a:solidFill>
                <a:ea typeface="Calibri"/>
                <a:cs typeface="Times New Roman"/>
              </a:rPr>
              <a:t>Οικονομική ανάπτυξη και προβλέψεις</a:t>
            </a:r>
            <a:endParaRPr lang="el-GR" dirty="0"/>
          </a:p>
        </p:txBody>
      </p:sp>
      <p:pic>
        <p:nvPicPr>
          <p:cNvPr id="5125" name="Picture 5" descr="http://m.eet.com/media/1177900/yole-biomemsb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668" y="2208177"/>
            <a:ext cx="5976664" cy="4239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061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a:solidFill>
                  <a:srgbClr val="943634"/>
                </a:solidFill>
                <a:ea typeface="Calibri"/>
                <a:cs typeface="Times New Roman"/>
              </a:rPr>
              <a:t>BioMEMS-LOC-</a:t>
            </a:r>
            <a:r>
              <a:rPr lang="el-GR" b="1" dirty="0">
                <a:solidFill>
                  <a:srgbClr val="943634"/>
                </a:solidFill>
                <a:ea typeface="Calibri"/>
                <a:cs typeface="Times New Roman"/>
              </a:rPr>
              <a:t>μ</a:t>
            </a:r>
            <a:r>
              <a:rPr lang="en-US" b="1" dirty="0">
                <a:solidFill>
                  <a:srgbClr val="943634"/>
                </a:solidFill>
                <a:ea typeface="Calibri"/>
                <a:cs typeface="Times New Roman"/>
              </a:rPr>
              <a:t>TAS</a:t>
            </a:r>
            <a:r>
              <a:rPr lang="el-GR" dirty="0">
                <a:ea typeface="Calibri"/>
                <a:cs typeface="Times New Roman"/>
              </a:rPr>
              <a:t/>
            </a:r>
            <a:br>
              <a:rPr lang="el-GR" dirty="0">
                <a:ea typeface="Calibri"/>
                <a:cs typeface="Times New Roman"/>
              </a:rPr>
            </a:br>
            <a:endParaRPr lang="el-GR" dirty="0"/>
          </a:p>
        </p:txBody>
      </p:sp>
      <p:sp>
        <p:nvSpPr>
          <p:cNvPr id="3" name="Content Placeholder 2"/>
          <p:cNvSpPr>
            <a:spLocks noGrp="1"/>
          </p:cNvSpPr>
          <p:nvPr>
            <p:ph idx="1"/>
          </p:nvPr>
        </p:nvSpPr>
        <p:spPr/>
        <p:txBody>
          <a:bodyPr>
            <a:normAutofit lnSpcReduction="10000"/>
          </a:bodyPr>
          <a:lstStyle/>
          <a:p>
            <a:pPr algn="just"/>
            <a:r>
              <a:rPr lang="en-US" dirty="0" smtClean="0">
                <a:ea typeface="Calibri"/>
                <a:cs typeface="Times New Roman"/>
              </a:rPr>
              <a:t>BioMEMS</a:t>
            </a:r>
            <a:r>
              <a:rPr lang="el-GR" dirty="0" smtClean="0">
                <a:ea typeface="Calibri"/>
                <a:cs typeface="Times New Roman"/>
              </a:rPr>
              <a:t>: επικεντρώνονται στα μηχανικά μέρη και στις τεχνολογίες μικροκατασκευής κατάλληλες για βιολογικές εφαρμογές.</a:t>
            </a:r>
          </a:p>
          <a:p>
            <a:pPr algn="just"/>
            <a:r>
              <a:rPr lang="en-US" dirty="0" smtClean="0">
                <a:ea typeface="Calibri"/>
                <a:cs typeface="Times New Roman"/>
              </a:rPr>
              <a:t>LOC</a:t>
            </a:r>
            <a:r>
              <a:rPr lang="el-GR" dirty="0" smtClean="0">
                <a:ea typeface="Calibri"/>
                <a:cs typeface="Times New Roman"/>
              </a:rPr>
              <a:t>: συσκευές που ενσωματώνουν μία ή και περισσότερες εργαστηριακές λειτουργίες σε ένα ενιαίο </a:t>
            </a:r>
            <a:r>
              <a:rPr lang="en-US" dirty="0" smtClean="0">
                <a:ea typeface="Calibri"/>
                <a:cs typeface="Times New Roman"/>
              </a:rPr>
              <a:t>chip</a:t>
            </a:r>
            <a:r>
              <a:rPr lang="el-GR" dirty="0" smtClean="0">
                <a:ea typeface="Calibri"/>
                <a:cs typeface="Times New Roman"/>
              </a:rPr>
              <a:t>.</a:t>
            </a:r>
            <a:endParaRPr lang="el-GR" dirty="0" smtClean="0"/>
          </a:p>
          <a:p>
            <a:pPr algn="just"/>
            <a:r>
              <a:rPr lang="el-GR" dirty="0" smtClean="0">
                <a:ea typeface="Calibri"/>
                <a:cs typeface="Times New Roman"/>
              </a:rPr>
              <a:t>TAS: συσκευές που αυτοματοποιούν και περιλαμβάνουν όλα τα απαραίτητα μέτρα για τη χημική ανάλυση ενός δείγματος.</a:t>
            </a:r>
            <a:endParaRPr lang="el-GR" dirty="0"/>
          </a:p>
        </p:txBody>
      </p:sp>
    </p:spTree>
    <p:extLst>
      <p:ext uri="{BB962C8B-B14F-4D97-AF65-F5344CB8AC3E}">
        <p14:creationId xmlns:p14="http://schemas.microsoft.com/office/powerpoint/2010/main" val="31426392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Νέες Τεχνολογίες</a:t>
            </a:r>
            <a:br>
              <a:rPr lang="el-GR" sz="3600" b="1" dirty="0" smtClean="0">
                <a:solidFill>
                  <a:srgbClr val="943634"/>
                </a:solidFill>
                <a:ea typeface="Calibri"/>
                <a:cs typeface="Times New Roman"/>
              </a:rPr>
            </a:br>
            <a:r>
              <a:rPr lang="el-GR" b="1" dirty="0" smtClean="0">
                <a:solidFill>
                  <a:srgbClr val="943634"/>
                </a:solidFill>
                <a:ea typeface="Calibri"/>
                <a:cs typeface="Times New Roman"/>
              </a:rPr>
              <a:t>Έξυπνος φακός επαφής </a:t>
            </a:r>
            <a:r>
              <a:rPr lang="el-GR" sz="2700" b="1" dirty="0" smtClean="0">
                <a:solidFill>
                  <a:srgbClr val="943634"/>
                </a:solidFill>
                <a:ea typeface="Calibri"/>
                <a:cs typeface="Times New Roman"/>
              </a:rPr>
              <a:t>(</a:t>
            </a:r>
            <a:r>
              <a:rPr lang="en-US" sz="2700" b="1" dirty="0" smtClean="0">
                <a:solidFill>
                  <a:srgbClr val="943634"/>
                </a:solidFill>
                <a:ea typeface="Calibri"/>
                <a:cs typeface="Times New Roman"/>
              </a:rPr>
              <a:t>Google)</a:t>
            </a:r>
            <a:endParaRPr lang="el-GR" sz="2700" dirty="0"/>
          </a:p>
        </p:txBody>
      </p:sp>
      <p:sp>
        <p:nvSpPr>
          <p:cNvPr id="3" name="Θέση περιεχομένου 2"/>
          <p:cNvSpPr>
            <a:spLocks noGrp="1"/>
          </p:cNvSpPr>
          <p:nvPr>
            <p:ph idx="1"/>
          </p:nvPr>
        </p:nvSpPr>
        <p:spPr>
          <a:xfrm>
            <a:off x="1043492" y="2323652"/>
            <a:ext cx="6777317" cy="3409604"/>
          </a:xfrm>
        </p:spPr>
        <p:txBody>
          <a:bodyPr anchor="ctr">
            <a:normAutofit fontScale="92500"/>
          </a:bodyPr>
          <a:lstStyle/>
          <a:p>
            <a:pPr>
              <a:lnSpc>
                <a:spcPct val="160000"/>
              </a:lnSpc>
            </a:pPr>
            <a:r>
              <a:rPr lang="el-GR" dirty="0" smtClean="0"/>
              <a:t>Σύμφωνα με εκτιμήσεις 1/10 θα έχει διαβήτη μέχρι το 2035</a:t>
            </a:r>
          </a:p>
          <a:p>
            <a:pPr>
              <a:lnSpc>
                <a:spcPct val="150000"/>
              </a:lnSpc>
            </a:pPr>
            <a:r>
              <a:rPr lang="el-GR" dirty="0" smtClean="0"/>
              <a:t>Μέτρηση γλυκόζης από τα δάκρυα</a:t>
            </a:r>
          </a:p>
          <a:p>
            <a:pPr>
              <a:lnSpc>
                <a:spcPct val="150000"/>
              </a:lnSpc>
            </a:pPr>
            <a:r>
              <a:rPr lang="el-GR" dirty="0" smtClean="0"/>
              <a:t>Δεν θα χρειάζεται δείγμα αίματος</a:t>
            </a:r>
          </a:p>
          <a:p>
            <a:pPr>
              <a:lnSpc>
                <a:spcPct val="150000"/>
              </a:lnSpc>
            </a:pPr>
            <a:r>
              <a:rPr lang="el-GR" dirty="0" smtClean="0"/>
              <a:t>Μικροσκοπικά </a:t>
            </a:r>
            <a:r>
              <a:rPr lang="en-US" dirty="0" smtClean="0"/>
              <a:t>LED </a:t>
            </a:r>
            <a:r>
              <a:rPr lang="el-GR" dirty="0" smtClean="0"/>
              <a:t>θα ειδοποιούν αν η γλυκόζη ξεπεράσει συγκεκριμένα όρια</a:t>
            </a:r>
            <a:endParaRPr lang="el-GR" dirty="0"/>
          </a:p>
        </p:txBody>
      </p:sp>
    </p:spTree>
    <p:extLst>
      <p:ext uri="{BB962C8B-B14F-4D97-AF65-F5344CB8AC3E}">
        <p14:creationId xmlns:p14="http://schemas.microsoft.com/office/powerpoint/2010/main" val="34358820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smtClean="0">
                <a:solidFill>
                  <a:srgbClr val="943634"/>
                </a:solidFill>
                <a:ea typeface="Calibri"/>
                <a:cs typeface="Times New Roman"/>
              </a:rPr>
              <a:t>Νέες Τεχνολογίες</a:t>
            </a:r>
            <a:br>
              <a:rPr lang="el-GR" sz="3600" b="1" smtClean="0">
                <a:solidFill>
                  <a:srgbClr val="943634"/>
                </a:solidFill>
                <a:ea typeface="Calibri"/>
                <a:cs typeface="Times New Roman"/>
              </a:rPr>
            </a:br>
            <a:r>
              <a:rPr lang="el-GR" b="1" smtClean="0">
                <a:solidFill>
                  <a:srgbClr val="943634"/>
                </a:solidFill>
                <a:ea typeface="Calibri"/>
                <a:cs typeface="Times New Roman"/>
              </a:rPr>
              <a:t>Έξυπνος φακός επαφής </a:t>
            </a:r>
            <a:r>
              <a:rPr lang="el-GR" sz="2700" b="1" smtClean="0">
                <a:solidFill>
                  <a:srgbClr val="943634"/>
                </a:solidFill>
                <a:ea typeface="Calibri"/>
                <a:cs typeface="Times New Roman"/>
              </a:rPr>
              <a:t>(</a:t>
            </a:r>
            <a:r>
              <a:rPr lang="en-US" sz="2700" b="1" smtClean="0">
                <a:solidFill>
                  <a:srgbClr val="943634"/>
                </a:solidFill>
                <a:ea typeface="Calibri"/>
                <a:cs typeface="Times New Roman"/>
              </a:rPr>
              <a:t>Google)</a:t>
            </a:r>
            <a:endParaRPr lang="el-GR" sz="27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5545" y="2636912"/>
            <a:ext cx="4392910" cy="3294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40809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sz="3600" b="1" dirty="0" smtClean="0">
                <a:solidFill>
                  <a:srgbClr val="943634"/>
                </a:solidFill>
                <a:ea typeface="Calibri"/>
                <a:cs typeface="Times New Roman"/>
              </a:rPr>
              <a:t>Νέες Τεχνολογίες</a:t>
            </a:r>
            <a:br>
              <a:rPr lang="el-GR" sz="3600" b="1" dirty="0" smtClean="0">
                <a:solidFill>
                  <a:srgbClr val="943634"/>
                </a:solidFill>
                <a:ea typeface="Calibri"/>
                <a:cs typeface="Times New Roman"/>
              </a:rPr>
            </a:br>
            <a:r>
              <a:rPr lang="el-GR" b="1" dirty="0" smtClean="0">
                <a:solidFill>
                  <a:srgbClr val="943634"/>
                </a:solidFill>
                <a:ea typeface="Calibri"/>
                <a:cs typeface="Times New Roman"/>
              </a:rPr>
              <a:t>Έξυπνα ρολόγια</a:t>
            </a:r>
            <a:endParaRPr lang="el-GR" sz="2700" dirty="0"/>
          </a:p>
        </p:txBody>
      </p:sp>
      <p:sp>
        <p:nvSpPr>
          <p:cNvPr id="3" name="Θέση περιεχομένου 2"/>
          <p:cNvSpPr>
            <a:spLocks noGrp="1"/>
          </p:cNvSpPr>
          <p:nvPr>
            <p:ph idx="1"/>
          </p:nvPr>
        </p:nvSpPr>
        <p:spPr>
          <a:xfrm>
            <a:off x="1043492" y="2323652"/>
            <a:ext cx="6777317" cy="3409604"/>
          </a:xfrm>
        </p:spPr>
        <p:txBody>
          <a:bodyPr anchor="ctr">
            <a:normAutofit fontScale="92500" lnSpcReduction="20000"/>
          </a:bodyPr>
          <a:lstStyle/>
          <a:p>
            <a:pPr>
              <a:lnSpc>
                <a:spcPct val="160000"/>
              </a:lnSpc>
            </a:pPr>
            <a:r>
              <a:rPr lang="el-GR" dirty="0" smtClean="0"/>
              <a:t>Αξεσουάρ καθημερινής χρήσης</a:t>
            </a:r>
          </a:p>
          <a:p>
            <a:pPr>
              <a:lnSpc>
                <a:spcPct val="150000"/>
              </a:lnSpc>
            </a:pPr>
            <a:r>
              <a:rPr lang="el-GR" dirty="0" smtClean="0"/>
              <a:t>Δυνατότητα σύνδεσης με έξυπνα κινητά τηλέφωνο και επέκταση δυνατοτήτων</a:t>
            </a:r>
          </a:p>
          <a:p>
            <a:pPr>
              <a:lnSpc>
                <a:spcPct val="150000"/>
              </a:lnSpc>
            </a:pPr>
            <a:r>
              <a:rPr lang="el-GR" dirty="0" smtClean="0"/>
              <a:t>Μέτρηση και παρακολούθηση καρδιακού παλμού ή και άλλων χαρακτηριστικών του δέρματος σε μόνιμη βάση</a:t>
            </a:r>
          </a:p>
          <a:p>
            <a:pPr>
              <a:lnSpc>
                <a:spcPct val="150000"/>
              </a:lnSpc>
            </a:pPr>
            <a:r>
              <a:rPr lang="el-GR" dirty="0" smtClean="0"/>
              <a:t>Αποτελεσματικότερη άθληση</a:t>
            </a:r>
          </a:p>
        </p:txBody>
      </p:sp>
    </p:spTree>
    <p:extLst>
      <p:ext uri="{BB962C8B-B14F-4D97-AF65-F5344CB8AC3E}">
        <p14:creationId xmlns:p14="http://schemas.microsoft.com/office/powerpoint/2010/main" val="42804604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764704"/>
            <a:ext cx="7240650" cy="1080120"/>
          </a:xfrm>
        </p:spPr>
        <p:txBody>
          <a:bodyPr>
            <a:normAutofit fontScale="90000"/>
          </a:bodyPr>
          <a:lstStyle/>
          <a:p>
            <a:pPr algn="ctr"/>
            <a:r>
              <a:rPr lang="en-US" dirty="0"/>
              <a:t>Surgery on a grape</a:t>
            </a:r>
            <a:br>
              <a:rPr lang="en-US" dirty="0"/>
            </a:br>
            <a:endParaRPr lang="el-GR" dirty="0"/>
          </a:p>
        </p:txBody>
      </p:sp>
      <p:pic>
        <p:nvPicPr>
          <p:cNvPr id="5" name="da Vinci Surgical System_ Surgery on a grap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619672" y="1268760"/>
            <a:ext cx="6149826" cy="4612370"/>
          </a:xfrm>
        </p:spPr>
      </p:pic>
    </p:spTree>
    <p:extLst>
      <p:ext uri="{BB962C8B-B14F-4D97-AF65-F5344CB8AC3E}">
        <p14:creationId xmlns:p14="http://schemas.microsoft.com/office/powerpoint/2010/main" val="15574847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endParaRPr lang="el-GR" spc="600" dirty="0"/>
          </a:p>
          <a:p>
            <a:pPr marL="0" indent="0">
              <a:buNone/>
            </a:pPr>
            <a:endParaRPr lang="el-GR" spc="600" dirty="0" smtClean="0"/>
          </a:p>
          <a:p>
            <a:pPr marL="0" indent="0">
              <a:buNone/>
            </a:pPr>
            <a:endParaRPr lang="el-GR" spc="600" dirty="0"/>
          </a:p>
          <a:p>
            <a:pPr marL="0" indent="0">
              <a:buNone/>
            </a:pPr>
            <a:endParaRPr lang="el-GR" spc="600" dirty="0" smtClean="0"/>
          </a:p>
          <a:p>
            <a:pPr marL="0" indent="0" algn="r">
              <a:buNone/>
            </a:pPr>
            <a:endParaRPr lang="el-GR" spc="600" dirty="0" smtClean="0"/>
          </a:p>
          <a:p>
            <a:pPr marL="0" indent="0" algn="r">
              <a:buNone/>
            </a:pPr>
            <a:r>
              <a:rPr lang="el-GR" spc="600" dirty="0" smtClean="0"/>
              <a:t>Ερωτήσεις??</a:t>
            </a:r>
            <a:endParaRPr lang="el-GR" spc="600" dirty="0"/>
          </a:p>
        </p:txBody>
      </p:sp>
      <p:pic>
        <p:nvPicPr>
          <p:cNvPr id="1026" name="Picture 2" descr="C:\Users\Μαντώ\Σχολή\9ο Εξάμηνο\Βιοιατρική τεχνολογία\Captu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772816"/>
            <a:ext cx="3409951" cy="3695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482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501008"/>
            <a:ext cx="8229600" cy="3159224"/>
          </a:xfrm>
        </p:spPr>
        <p:txBody>
          <a:bodyPr>
            <a:normAutofit/>
          </a:bodyPr>
          <a:lstStyle/>
          <a:p>
            <a:pPr algn="l"/>
            <a:r>
              <a:rPr lang="el-GR" sz="2400" dirty="0" smtClean="0">
                <a:ea typeface="Calibri"/>
                <a:cs typeface="Times New Roman"/>
              </a:rPr>
              <a:t/>
            </a:r>
            <a:br>
              <a:rPr lang="el-GR" sz="2400" dirty="0" smtClean="0">
                <a:ea typeface="Calibri"/>
                <a:cs typeface="Times New Roman"/>
              </a:rPr>
            </a:br>
            <a:r>
              <a:rPr lang="el-GR" sz="2800" dirty="0" smtClean="0">
                <a:ea typeface="Calibri"/>
                <a:cs typeface="Times New Roman"/>
              </a:rPr>
              <a:t/>
            </a:r>
            <a:br>
              <a:rPr lang="el-GR" sz="2800" dirty="0" smtClean="0">
                <a:ea typeface="Calibri"/>
                <a:cs typeface="Times New Roman"/>
              </a:rPr>
            </a:br>
            <a:r>
              <a:rPr lang="el-GR" sz="2800" dirty="0" smtClean="0">
                <a:ea typeface="Calibri"/>
                <a:cs typeface="Times New Roman"/>
              </a:rPr>
              <a:t/>
            </a:r>
            <a:br>
              <a:rPr lang="el-GR" sz="2800" dirty="0" smtClean="0">
                <a:ea typeface="Calibri"/>
                <a:cs typeface="Times New Roman"/>
              </a:rPr>
            </a:br>
            <a:r>
              <a:rPr lang="el-GR" sz="2800" dirty="0" smtClean="0">
                <a:ea typeface="Calibri"/>
                <a:cs typeface="Times New Roman"/>
              </a:rPr>
              <a:t/>
            </a:r>
            <a:br>
              <a:rPr lang="el-GR" sz="2800" dirty="0" smtClean="0">
                <a:ea typeface="Calibri"/>
                <a:cs typeface="Times New Roman"/>
              </a:rPr>
            </a:br>
            <a:r>
              <a:rPr lang="el-GR" sz="2800" dirty="0" smtClean="0">
                <a:ea typeface="Calibri"/>
                <a:cs typeface="Times New Roman"/>
              </a:rPr>
              <a:t/>
            </a:r>
            <a:br>
              <a:rPr lang="el-GR" sz="2800" dirty="0" smtClean="0">
                <a:ea typeface="Calibri"/>
                <a:cs typeface="Times New Roman"/>
              </a:rPr>
            </a:br>
            <a:r>
              <a:rPr lang="el-GR" sz="2800" dirty="0" smtClean="0">
                <a:ea typeface="Calibri"/>
                <a:cs typeface="Times New Roman"/>
              </a:rPr>
              <a:t/>
            </a:r>
            <a:br>
              <a:rPr lang="el-GR" sz="2800" dirty="0" smtClean="0">
                <a:ea typeface="Calibri"/>
                <a:cs typeface="Times New Roman"/>
              </a:rPr>
            </a:br>
            <a:endParaRPr lang="el-GR" sz="2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541959"/>
            <a:ext cx="6984776" cy="592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090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l-GR" b="1" dirty="0">
                <a:solidFill>
                  <a:srgbClr val="943634"/>
                </a:solidFill>
                <a:ea typeface="Calibri"/>
                <a:cs typeface="Times New Roman"/>
              </a:rPr>
              <a:t>Βιοαισθητήρες</a:t>
            </a:r>
            <a:r>
              <a:rPr lang="el-GR" dirty="0">
                <a:ea typeface="Calibri"/>
                <a:cs typeface="Times New Roman"/>
              </a:rPr>
              <a:t/>
            </a:r>
            <a:br>
              <a:rPr lang="el-GR" dirty="0">
                <a:ea typeface="Calibri"/>
                <a:cs typeface="Times New Roman"/>
              </a:rPr>
            </a:br>
            <a:endParaRPr lang="el-GR" dirty="0"/>
          </a:p>
        </p:txBody>
      </p:sp>
      <p:sp>
        <p:nvSpPr>
          <p:cNvPr id="3" name="Content Placeholder 2"/>
          <p:cNvSpPr>
            <a:spLocks noGrp="1"/>
          </p:cNvSpPr>
          <p:nvPr>
            <p:ph idx="1"/>
          </p:nvPr>
        </p:nvSpPr>
        <p:spPr/>
        <p:txBody>
          <a:bodyPr/>
          <a:lstStyle/>
          <a:p>
            <a:r>
              <a:rPr lang="el-GR" dirty="0" smtClean="0">
                <a:ea typeface="Calibri"/>
                <a:cs typeface="Times New Roman"/>
              </a:rPr>
              <a:t>Αποτελούνται </a:t>
            </a:r>
            <a:r>
              <a:rPr lang="el-GR" dirty="0">
                <a:ea typeface="Calibri"/>
                <a:cs typeface="Times New Roman"/>
              </a:rPr>
              <a:t>από ένα βιολογικό σύστημα αναγνώρισης (bioreceptor) και από έναν μετατροπέα. </a:t>
            </a:r>
            <a:endParaRPr lang="el-GR" dirty="0" smtClean="0">
              <a:ea typeface="Calibri"/>
              <a:cs typeface="Times New Roman"/>
            </a:endParaRPr>
          </a:p>
          <a:p>
            <a:r>
              <a:rPr lang="el-GR" dirty="0" smtClean="0"/>
              <a:t>Διακρίνονται σε μηχανικούς, ηλεκτρικούς και οπτικούς.</a:t>
            </a:r>
          </a:p>
          <a:p>
            <a:r>
              <a:rPr lang="el-GR" dirty="0" smtClean="0"/>
              <a:t>Σύμφωνα με τη θέση τους διακρίνονται σε τοπικούς, εξωτερικούς και εμφυτευμένες συσκευές.</a:t>
            </a:r>
          </a:p>
          <a:p>
            <a:endParaRPr lang="el-GR" dirty="0"/>
          </a:p>
        </p:txBody>
      </p:sp>
    </p:spTree>
    <p:extLst>
      <p:ext uri="{BB962C8B-B14F-4D97-AF65-F5344CB8AC3E}">
        <p14:creationId xmlns:p14="http://schemas.microsoft.com/office/powerpoint/2010/main" val="9593026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Μαντώ\Desktop\Capture.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44608" y="404664"/>
            <a:ext cx="3133725" cy="3162300"/>
          </a:xfrm>
          <a:prstGeom prst="rect">
            <a:avLst/>
          </a:prstGeom>
          <a:noFill/>
          <a:ln>
            <a:noFill/>
          </a:ln>
        </p:spPr>
      </p:pic>
      <p:pic>
        <p:nvPicPr>
          <p:cNvPr id="5" name="Picture 4" descr="C:\Users\Μαντώ\Desktop\φω.JPG"/>
          <p:cNvPicPr/>
          <p:nvPr/>
        </p:nvPicPr>
        <p:blipFill>
          <a:blip r:embed="rId3">
            <a:extLst>
              <a:ext uri="{28A0092B-C50C-407E-A947-70E740481C1C}">
                <a14:useLocalDpi xmlns:a14="http://schemas.microsoft.com/office/drawing/2010/main" val="0"/>
              </a:ext>
            </a:extLst>
          </a:blip>
          <a:srcRect/>
          <a:stretch>
            <a:fillRect/>
          </a:stretch>
        </p:blipFill>
        <p:spPr bwMode="auto">
          <a:xfrm>
            <a:off x="4331723" y="764704"/>
            <a:ext cx="4320480" cy="2736304"/>
          </a:xfrm>
          <a:prstGeom prst="rect">
            <a:avLst/>
          </a:prstGeom>
          <a:noFill/>
          <a:ln>
            <a:noFill/>
          </a:ln>
        </p:spPr>
      </p:pic>
      <p:pic>
        <p:nvPicPr>
          <p:cNvPr id="6" name="Picture 5" descr="C:\Users\Μαντώ\Desktop\Capture.JPG"/>
          <p:cNvPicPr/>
          <p:nvPr/>
        </p:nvPicPr>
        <p:blipFill>
          <a:blip r:embed="rId4">
            <a:extLst>
              <a:ext uri="{28A0092B-C50C-407E-A947-70E740481C1C}">
                <a14:useLocalDpi xmlns:a14="http://schemas.microsoft.com/office/drawing/2010/main" val="0"/>
              </a:ext>
            </a:extLst>
          </a:blip>
          <a:srcRect/>
          <a:stretch>
            <a:fillRect/>
          </a:stretch>
        </p:blipFill>
        <p:spPr bwMode="auto">
          <a:xfrm>
            <a:off x="899592" y="3789040"/>
            <a:ext cx="2507615" cy="2320925"/>
          </a:xfrm>
          <a:prstGeom prst="rect">
            <a:avLst/>
          </a:prstGeom>
          <a:noFill/>
          <a:ln>
            <a:noFill/>
          </a:ln>
        </p:spPr>
      </p:pic>
      <p:pic>
        <p:nvPicPr>
          <p:cNvPr id="7" name="Picture 6" descr="C:\Users\Μαντώ\Desktop\φ.JPG"/>
          <p:cNvPicPr/>
          <p:nvPr/>
        </p:nvPicPr>
        <p:blipFill>
          <a:blip r:embed="rId5">
            <a:extLst>
              <a:ext uri="{28A0092B-C50C-407E-A947-70E740481C1C}">
                <a14:useLocalDpi xmlns:a14="http://schemas.microsoft.com/office/drawing/2010/main" val="0"/>
              </a:ext>
            </a:extLst>
          </a:blip>
          <a:srcRect/>
          <a:stretch>
            <a:fillRect/>
          </a:stretch>
        </p:blipFill>
        <p:spPr bwMode="auto">
          <a:xfrm>
            <a:off x="3878333" y="4435468"/>
            <a:ext cx="906780" cy="1086485"/>
          </a:xfrm>
          <a:prstGeom prst="rect">
            <a:avLst/>
          </a:prstGeom>
          <a:noFill/>
          <a:ln>
            <a:noFill/>
          </a:ln>
        </p:spPr>
      </p:pic>
      <p:pic>
        <p:nvPicPr>
          <p:cNvPr id="8" name="Picture 7" descr="C:\Users\Μαντώ\Desktop\ξλκ.JPG"/>
          <p:cNvPicPr/>
          <p:nvPr/>
        </p:nvPicPr>
        <p:blipFill>
          <a:blip r:embed="rId6">
            <a:extLst>
              <a:ext uri="{28A0092B-C50C-407E-A947-70E740481C1C}">
                <a14:useLocalDpi xmlns:a14="http://schemas.microsoft.com/office/drawing/2010/main" val="0"/>
              </a:ext>
            </a:extLst>
          </a:blip>
          <a:srcRect/>
          <a:stretch>
            <a:fillRect/>
          </a:stretch>
        </p:blipFill>
        <p:spPr bwMode="auto">
          <a:xfrm>
            <a:off x="5508104" y="3669606"/>
            <a:ext cx="2560806" cy="2440359"/>
          </a:xfrm>
          <a:prstGeom prst="rect">
            <a:avLst/>
          </a:prstGeom>
          <a:noFill/>
          <a:ln>
            <a:noFill/>
          </a:ln>
        </p:spPr>
      </p:pic>
    </p:spTree>
    <p:extLst>
      <p:ext uri="{BB962C8B-B14F-4D97-AF65-F5344CB8AC3E}">
        <p14:creationId xmlns:p14="http://schemas.microsoft.com/office/powerpoint/2010/main" val="12525761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l-GR" b="1" dirty="0">
                <a:solidFill>
                  <a:srgbClr val="943634"/>
                </a:solidFill>
                <a:ea typeface="Calibri"/>
                <a:cs typeface="Times New Roman"/>
              </a:rPr>
              <a:t>Εφαρμογές </a:t>
            </a:r>
            <a:r>
              <a:rPr lang="el-GR" dirty="0">
                <a:ea typeface="Calibri"/>
                <a:cs typeface="Times New Roman"/>
              </a:rPr>
              <a:t/>
            </a:r>
            <a:br>
              <a:rPr lang="el-GR" dirty="0">
                <a:ea typeface="Calibri"/>
                <a:cs typeface="Times New Roman"/>
              </a:rPr>
            </a:br>
            <a:endParaRPr lang="el-GR" dirty="0"/>
          </a:p>
        </p:txBody>
      </p:sp>
      <p:sp>
        <p:nvSpPr>
          <p:cNvPr id="3" name="Content Placeholder 2"/>
          <p:cNvSpPr>
            <a:spLocks noGrp="1"/>
          </p:cNvSpPr>
          <p:nvPr>
            <p:ph idx="1"/>
          </p:nvPr>
        </p:nvSpPr>
        <p:spPr>
          <a:xfrm>
            <a:off x="1043492" y="1844824"/>
            <a:ext cx="6777317" cy="3987805"/>
          </a:xfrm>
        </p:spPr>
        <p:txBody>
          <a:bodyPr>
            <a:normAutofit/>
          </a:bodyPr>
          <a:lstStyle/>
          <a:p>
            <a:pPr marL="68580" indent="0" algn="just">
              <a:buNone/>
            </a:pPr>
            <a:r>
              <a:rPr lang="el-GR" sz="2800" b="1" dirty="0" smtClean="0">
                <a:ea typeface="Calibri"/>
                <a:cs typeface="Times New Roman"/>
              </a:rPr>
              <a:t>Νευρολογία</a:t>
            </a:r>
            <a:r>
              <a:rPr lang="el-GR" sz="2500" b="1" dirty="0" smtClean="0">
                <a:ea typeface="Calibri"/>
                <a:cs typeface="Times New Roman"/>
              </a:rPr>
              <a:t> </a:t>
            </a:r>
          </a:p>
          <a:p>
            <a:pPr marL="0" indent="0" algn="just">
              <a:buNone/>
            </a:pPr>
            <a:r>
              <a:rPr lang="el-GR" dirty="0" smtClean="0">
                <a:ea typeface="Calibri"/>
                <a:cs typeface="Times New Roman"/>
              </a:rPr>
              <a:t>(Θεραπεία </a:t>
            </a:r>
            <a:r>
              <a:rPr lang="el-GR" dirty="0">
                <a:ea typeface="Calibri"/>
                <a:cs typeface="Times New Roman"/>
              </a:rPr>
              <a:t>της </a:t>
            </a:r>
            <a:r>
              <a:rPr lang="el-GR" dirty="0" smtClean="0">
                <a:ea typeface="Calibri"/>
                <a:cs typeface="Times New Roman"/>
              </a:rPr>
              <a:t>υδροκεφαλίας, βλάβη του </a:t>
            </a:r>
            <a:r>
              <a:rPr lang="el-GR" dirty="0">
                <a:ea typeface="Calibri"/>
                <a:cs typeface="Times New Roman"/>
              </a:rPr>
              <a:t>α</a:t>
            </a:r>
            <a:r>
              <a:rPr lang="el-GR" dirty="0" smtClean="0">
                <a:ea typeface="Calibri"/>
                <a:cs typeface="Times New Roman"/>
              </a:rPr>
              <a:t>υτόνομου νευρικού συστήματος)</a:t>
            </a:r>
          </a:p>
          <a:p>
            <a:pPr marL="0" lvl="0" indent="0" algn="just">
              <a:buNone/>
            </a:pPr>
            <a:endParaRPr lang="el-GR" dirty="0">
              <a:ea typeface="Calibri"/>
              <a:cs typeface="Times New Roman"/>
            </a:endParaRPr>
          </a:p>
          <a:p>
            <a:endParaRPr lang="el-GR" dirty="0"/>
          </a:p>
        </p:txBody>
      </p:sp>
      <p:pic>
        <p:nvPicPr>
          <p:cNvPr id="4" name="Content Placeholder 3" descr="C:\Users\Μαντώ\Desktop\Capture.JPG"/>
          <p:cNvPicPr>
            <a:picLocks/>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573296"/>
            <a:ext cx="3743325" cy="2686050"/>
          </a:xfrm>
          <a:prstGeom prst="rect">
            <a:avLst/>
          </a:prstGeom>
          <a:noFill/>
          <a:ln>
            <a:noFill/>
          </a:ln>
        </p:spPr>
      </p:pic>
    </p:spTree>
    <p:extLst>
      <p:ext uri="{BB962C8B-B14F-4D97-AF65-F5344CB8AC3E}">
        <p14:creationId xmlns:p14="http://schemas.microsoft.com/office/powerpoint/2010/main" val="2042689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433467"/>
          </a:xfrm>
        </p:spPr>
        <p:txBody>
          <a:bodyPr/>
          <a:lstStyle/>
          <a:p>
            <a:pPr marL="68580" indent="0" algn="just">
              <a:buNone/>
            </a:pPr>
            <a:r>
              <a:rPr lang="el-GR" sz="3200" b="1" dirty="0">
                <a:ea typeface="Calibri"/>
                <a:cs typeface="Times New Roman"/>
              </a:rPr>
              <a:t>Διάγνωση- Αντιμετώπιση ασθενειών</a:t>
            </a:r>
          </a:p>
          <a:p>
            <a:pPr marL="0" lvl="0" indent="0" algn="just">
              <a:buNone/>
            </a:pPr>
            <a:r>
              <a:rPr lang="el-GR" sz="2800" dirty="0">
                <a:ea typeface="Calibri"/>
                <a:cs typeface="Times New Roman"/>
              </a:rPr>
              <a:t>(</a:t>
            </a:r>
            <a:r>
              <a:rPr lang="en-US" sz="2800" dirty="0">
                <a:ea typeface="Calibri"/>
                <a:cs typeface="Times New Roman"/>
              </a:rPr>
              <a:t>LOC</a:t>
            </a:r>
            <a:r>
              <a:rPr lang="en-US" sz="2800" dirty="0" smtClean="0">
                <a:ea typeface="Calibri"/>
                <a:cs typeface="Times New Roman"/>
              </a:rPr>
              <a:t>,</a:t>
            </a:r>
            <a:r>
              <a:rPr lang="el-GR" sz="2800" dirty="0" smtClean="0">
                <a:ea typeface="Calibri"/>
                <a:cs typeface="Times New Roman"/>
              </a:rPr>
              <a:t> μ</a:t>
            </a:r>
            <a:r>
              <a:rPr lang="en-US" sz="2800" dirty="0">
                <a:ea typeface="Calibri"/>
                <a:cs typeface="Times New Roman"/>
              </a:rPr>
              <a:t>TAS, </a:t>
            </a:r>
            <a:r>
              <a:rPr lang="el-GR" sz="2800" dirty="0">
                <a:ea typeface="Calibri"/>
                <a:cs typeface="Times New Roman"/>
              </a:rPr>
              <a:t>μικροεπεξεργαστές </a:t>
            </a:r>
            <a:r>
              <a:rPr lang="en-US" sz="2800" dirty="0">
                <a:ea typeface="Calibri"/>
                <a:cs typeface="Times New Roman"/>
              </a:rPr>
              <a:t>DNA, BioFlips,</a:t>
            </a:r>
            <a:r>
              <a:rPr lang="el-GR" sz="2800" dirty="0">
                <a:ea typeface="Calibri"/>
                <a:cs typeface="Times New Roman"/>
              </a:rPr>
              <a:t> </a:t>
            </a:r>
            <a:r>
              <a:rPr lang="en-US" sz="2800" dirty="0">
                <a:ea typeface="Calibri"/>
                <a:cs typeface="Times New Roman"/>
              </a:rPr>
              <a:t>Point of care, </a:t>
            </a:r>
            <a:r>
              <a:rPr lang="el-GR" sz="2800" dirty="0">
                <a:ea typeface="Calibri"/>
                <a:cs typeface="Times New Roman"/>
              </a:rPr>
              <a:t>μετρητής γλυκόζης</a:t>
            </a:r>
            <a:r>
              <a:rPr lang="en-US" sz="2800" dirty="0">
                <a:ea typeface="Calibri"/>
                <a:cs typeface="Times New Roman"/>
              </a:rPr>
              <a:t>, </a:t>
            </a:r>
            <a:r>
              <a:rPr lang="el-GR" sz="2800" dirty="0">
                <a:ea typeface="Calibri"/>
                <a:cs typeface="Times New Roman"/>
              </a:rPr>
              <a:t>ενδοσκόπηση</a:t>
            </a:r>
            <a:r>
              <a:rPr lang="en-US" sz="2800" dirty="0">
                <a:ea typeface="Calibri"/>
                <a:cs typeface="Times New Roman"/>
              </a:rPr>
              <a:t>,</a:t>
            </a:r>
            <a:r>
              <a:rPr lang="el-GR" sz="2800" dirty="0">
                <a:ea typeface="Calibri"/>
                <a:cs typeface="Times New Roman"/>
              </a:rPr>
              <a:t> καρκίνος</a:t>
            </a:r>
            <a:r>
              <a:rPr lang="en-US" sz="2800" dirty="0">
                <a:ea typeface="Calibri"/>
                <a:cs typeface="Times New Roman"/>
              </a:rPr>
              <a:t>)</a:t>
            </a:r>
          </a:p>
          <a:p>
            <a:endParaRPr lang="el-GR" dirty="0"/>
          </a:p>
        </p:txBody>
      </p:sp>
      <p:pic>
        <p:nvPicPr>
          <p:cNvPr id="4" name="Picture 3" descr="C:\Users\Μαντώ\Desktop\Capture.JPG"/>
          <p:cNvPicPr/>
          <p:nvPr/>
        </p:nvPicPr>
        <p:blipFill>
          <a:blip r:embed="rId2">
            <a:extLst>
              <a:ext uri="{28A0092B-C50C-407E-A947-70E740481C1C}">
                <a14:useLocalDpi xmlns:a14="http://schemas.microsoft.com/office/drawing/2010/main" val="0"/>
              </a:ext>
            </a:extLst>
          </a:blip>
          <a:srcRect/>
          <a:stretch>
            <a:fillRect/>
          </a:stretch>
        </p:blipFill>
        <p:spPr bwMode="auto">
          <a:xfrm>
            <a:off x="827584" y="3068960"/>
            <a:ext cx="2145943" cy="1741542"/>
          </a:xfrm>
          <a:prstGeom prst="rect">
            <a:avLst/>
          </a:prstGeom>
          <a:noFill/>
          <a:ln>
            <a:noFill/>
          </a:ln>
        </p:spPr>
      </p:pic>
      <p:pic>
        <p:nvPicPr>
          <p:cNvPr id="5" name="Picture 4" descr="C:\Users\Μαντώ\Desktop\Capture.JPG"/>
          <p:cNvPicPr/>
          <p:nvPr/>
        </p:nvPicPr>
        <p:blipFill>
          <a:blip r:embed="rId3">
            <a:extLst>
              <a:ext uri="{28A0092B-C50C-407E-A947-70E740481C1C}">
                <a14:useLocalDpi xmlns:a14="http://schemas.microsoft.com/office/drawing/2010/main" val="0"/>
              </a:ext>
            </a:extLst>
          </a:blip>
          <a:srcRect/>
          <a:stretch>
            <a:fillRect/>
          </a:stretch>
        </p:blipFill>
        <p:spPr bwMode="auto">
          <a:xfrm>
            <a:off x="3923928" y="2708920"/>
            <a:ext cx="4104456" cy="3528392"/>
          </a:xfrm>
          <a:prstGeom prst="rect">
            <a:avLst/>
          </a:prstGeom>
          <a:noFill/>
          <a:ln>
            <a:noFill/>
          </a:ln>
        </p:spPr>
      </p:pic>
    </p:spTree>
    <p:extLst>
      <p:ext uri="{BB962C8B-B14F-4D97-AF65-F5344CB8AC3E}">
        <p14:creationId xmlns:p14="http://schemas.microsoft.com/office/powerpoint/2010/main" val="17741449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Μαντώ\Desktop\Capture.JPG"/>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564904"/>
            <a:ext cx="3528392" cy="2952328"/>
          </a:xfrm>
          <a:prstGeom prst="rect">
            <a:avLst/>
          </a:prstGeom>
          <a:noFill/>
          <a:ln>
            <a:noFill/>
          </a:ln>
        </p:spPr>
      </p:pic>
      <p:sp>
        <p:nvSpPr>
          <p:cNvPr id="7" name="Content Placeholder 6"/>
          <p:cNvSpPr>
            <a:spLocks noGrp="1"/>
          </p:cNvSpPr>
          <p:nvPr>
            <p:ph idx="1"/>
          </p:nvPr>
        </p:nvSpPr>
        <p:spPr>
          <a:xfrm>
            <a:off x="457200" y="476672"/>
            <a:ext cx="8229600" cy="5649491"/>
          </a:xfrm>
        </p:spPr>
        <p:txBody>
          <a:bodyPr/>
          <a:lstStyle/>
          <a:p>
            <a:pPr marL="68580" lvl="0" indent="0" algn="just">
              <a:buNone/>
            </a:pPr>
            <a:r>
              <a:rPr lang="el-GR" sz="3200" b="1" dirty="0">
                <a:ea typeface="Calibri"/>
                <a:cs typeface="Times New Roman"/>
              </a:rPr>
              <a:t>Μικροχειρουργική</a:t>
            </a:r>
            <a:r>
              <a:rPr lang="en-US" sz="3000" b="1" dirty="0">
                <a:ea typeface="Calibri"/>
                <a:cs typeface="Times New Roman"/>
              </a:rPr>
              <a:t> </a:t>
            </a:r>
            <a:endParaRPr lang="el-GR" sz="3000" b="1" dirty="0">
              <a:ea typeface="Calibri"/>
              <a:cs typeface="Times New Roman"/>
            </a:endParaRPr>
          </a:p>
          <a:p>
            <a:pPr marL="0" lvl="0" indent="0" algn="just">
              <a:buNone/>
            </a:pPr>
            <a:r>
              <a:rPr lang="en-US" sz="2800" dirty="0">
                <a:ea typeface="Calibri"/>
                <a:cs typeface="Times New Roman"/>
              </a:rPr>
              <a:t>(minimally invasive devices, The da Vinci Surgical System)</a:t>
            </a:r>
          </a:p>
          <a:p>
            <a:endParaRPr lang="el-GR" dirty="0"/>
          </a:p>
        </p:txBody>
      </p:sp>
    </p:spTree>
    <p:extLst>
      <p:ext uri="{BB962C8B-B14F-4D97-AF65-F5344CB8AC3E}">
        <p14:creationId xmlns:p14="http://schemas.microsoft.com/office/powerpoint/2010/main" val="36735925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272</TotalTime>
  <Words>729</Words>
  <Application>Microsoft Office PowerPoint</Application>
  <PresentationFormat>On-screen Show (4:3)</PresentationFormat>
  <Paragraphs>146</Paragraphs>
  <Slides>34</Slides>
  <Notes>0</Notes>
  <HiddenSlides>0</HiddenSlides>
  <MMClips>1</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Austin</vt:lpstr>
      <vt:lpstr>Biological Micro-Electro-Mechanical Systems</vt:lpstr>
      <vt:lpstr>Ορισμός </vt:lpstr>
      <vt:lpstr>BioMEMS-LOC-μTAS </vt:lpstr>
      <vt:lpstr>      </vt:lpstr>
      <vt:lpstr>Βιοαισθητήρες </vt:lpstr>
      <vt:lpstr>PowerPoint Presentation</vt:lpstr>
      <vt:lpstr>Εφαρμογές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Υλικά κατασκευής </vt:lpstr>
      <vt:lpstr>Μέθοδοι κατασκευής</vt:lpstr>
      <vt:lpstr>PowerPoint Presentation</vt:lpstr>
      <vt:lpstr>Bulk micromachining</vt:lpstr>
      <vt:lpstr>Surface micromachining</vt:lpstr>
      <vt:lpstr>Κατασκευή </vt:lpstr>
      <vt:lpstr>Παραδείγματα Κατασκευή μικρο-αντλιών</vt:lpstr>
      <vt:lpstr>Κατασκευή μικρο-αντλιών Πιεζοηλεκτρική</vt:lpstr>
      <vt:lpstr>Κατασκευή μικρο-αντλιών Πιεζοηλεκτρική</vt:lpstr>
      <vt:lpstr>Κατασκευή μικρο-αντλιών Θερμοπνευματική</vt:lpstr>
      <vt:lpstr>Κατασκευή μικρο-αντλιών Θερμοπνευματική</vt:lpstr>
      <vt:lpstr>Κατασκευή μικρο-αντλιών Ηλεκτρομαγνητική</vt:lpstr>
      <vt:lpstr>Κατασκευή μικρο-αντλιών Ηλεκτρομαγνητική</vt:lpstr>
      <vt:lpstr>Κατασκευή μικρο-αντλιών Συμπεράσματα</vt:lpstr>
      <vt:lpstr>Οικονομική ανάπτυξη και προβλέψεις</vt:lpstr>
      <vt:lpstr>Νέες Τεχνολογίες Έξυπνος φακός επαφής (Google)</vt:lpstr>
      <vt:lpstr>Νέες Τεχνολογίες Έξυπνος φακός επαφής (Google)</vt:lpstr>
      <vt:lpstr>Νέες Τεχνολογίες Έξυπνα ρολόγια</vt:lpstr>
      <vt:lpstr>Surgery on a grape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Biological Micro-Electro-Mechanical Systems</dc:title>
  <dc:creator>Μαντώ</dc:creator>
  <cp:lastModifiedBy>Μαντώ</cp:lastModifiedBy>
  <cp:revision>42</cp:revision>
  <dcterms:created xsi:type="dcterms:W3CDTF">2014-01-28T12:47:08Z</dcterms:created>
  <dcterms:modified xsi:type="dcterms:W3CDTF">2014-02-13T14:25:48Z</dcterms:modified>
</cp:coreProperties>
</file>